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74" r:id="rId5"/>
    <p:sldId id="275" r:id="rId6"/>
    <p:sldId id="276" r:id="rId7"/>
    <p:sldId id="277" r:id="rId8"/>
    <p:sldId id="278" r:id="rId9"/>
    <p:sldId id="279" r:id="rId10"/>
    <p:sldId id="258" r:id="rId11"/>
    <p:sldId id="280" r:id="rId12"/>
    <p:sldId id="260" r:id="rId13"/>
    <p:sldId id="259" r:id="rId14"/>
    <p:sldId id="261" r:id="rId15"/>
    <p:sldId id="263" r:id="rId16"/>
    <p:sldId id="317" r:id="rId17"/>
    <p:sldId id="311" r:id="rId18"/>
    <p:sldId id="312" r:id="rId19"/>
    <p:sldId id="313" r:id="rId20"/>
    <p:sldId id="314" r:id="rId21"/>
    <p:sldId id="315" r:id="rId22"/>
    <p:sldId id="316" r:id="rId23"/>
    <p:sldId id="318" r:id="rId24"/>
    <p:sldId id="319" r:id="rId25"/>
    <p:sldId id="320" r:id="rId26"/>
    <p:sldId id="264" r:id="rId27"/>
    <p:sldId id="294" r:id="rId28"/>
    <p:sldId id="265" r:id="rId29"/>
    <p:sldId id="298" r:id="rId30"/>
    <p:sldId id="295" r:id="rId31"/>
    <p:sldId id="296" r:id="rId32"/>
    <p:sldId id="297" r:id="rId33"/>
    <p:sldId id="299" r:id="rId34"/>
    <p:sldId id="300" r:id="rId35"/>
    <p:sldId id="301" r:id="rId36"/>
    <p:sldId id="266" r:id="rId37"/>
    <p:sldId id="305" r:id="rId38"/>
    <p:sldId id="307" r:id="rId39"/>
    <p:sldId id="308" r:id="rId40"/>
    <p:sldId id="306" r:id="rId41"/>
    <p:sldId id="304" r:id="rId42"/>
    <p:sldId id="267" r:id="rId43"/>
    <p:sldId id="302" r:id="rId44"/>
    <p:sldId id="303" r:id="rId45"/>
    <p:sldId id="309" r:id="rId46"/>
    <p:sldId id="310" r:id="rId47"/>
    <p:sldId id="269" r:id="rId48"/>
    <p:sldId id="281" r:id="rId49"/>
    <p:sldId id="282" r:id="rId50"/>
    <p:sldId id="283" r:id="rId51"/>
    <p:sldId id="284" r:id="rId52"/>
    <p:sldId id="285" r:id="rId53"/>
    <p:sldId id="290" r:id="rId54"/>
    <p:sldId id="291" r:id="rId55"/>
    <p:sldId id="289" r:id="rId56"/>
    <p:sldId id="292" r:id="rId57"/>
    <p:sldId id="287" r:id="rId58"/>
    <p:sldId id="293" r:id="rId59"/>
    <p:sldId id="288" r:id="rId60"/>
    <p:sldId id="271" r:id="rId61"/>
    <p:sldId id="323" r:id="rId62"/>
    <p:sldId id="270"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17" autoAdjust="0"/>
  </p:normalViewPr>
  <p:slideViewPr>
    <p:cSldViewPr>
      <p:cViewPr>
        <p:scale>
          <a:sx n="69" d="100"/>
          <a:sy n="69" d="100"/>
        </p:scale>
        <p:origin x="1200" y="-6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4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9594E0-7C77-4587-A4C9-9BD716EB6250}"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3F233-D49C-4427-BEF0-9EA90D2CA73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9594E0-7C77-4587-A4C9-9BD716EB6250}"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3F233-D49C-4427-BEF0-9EA90D2CA73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9594E0-7C77-4587-A4C9-9BD716EB6250}"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3F233-D49C-4427-BEF0-9EA90D2CA73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9594E0-7C77-4587-A4C9-9BD716EB6250}"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3F233-D49C-4427-BEF0-9EA90D2CA73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9594E0-7C77-4587-A4C9-9BD716EB6250}" type="datetimeFigureOut">
              <a:rPr lang="en-US" smtClean="0"/>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3F233-D49C-4427-BEF0-9EA90D2CA73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9594E0-7C77-4587-A4C9-9BD716EB6250}" type="datetimeFigureOut">
              <a:rPr lang="en-US" smtClean="0"/>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3F233-D49C-4427-BEF0-9EA90D2CA73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9594E0-7C77-4587-A4C9-9BD716EB6250}" type="datetimeFigureOut">
              <a:rPr lang="en-US" smtClean="0"/>
              <a:t>7/29/2024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3F233-D49C-4427-BEF0-9EA90D2CA73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9594E0-7C77-4587-A4C9-9BD716EB6250}" type="datetimeFigureOut">
              <a:rPr lang="en-US" smtClean="0"/>
              <a:t>7/29/2024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3F233-D49C-4427-BEF0-9EA90D2CA73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9594E0-7C77-4587-A4C9-9BD716EB6250}" type="datetimeFigureOut">
              <a:rPr lang="en-US" smtClean="0"/>
              <a:t>7/29/2024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83F233-D49C-4427-BEF0-9EA90D2CA73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9594E0-7C77-4587-A4C9-9BD716EB6250}" type="datetimeFigureOut">
              <a:rPr lang="en-US" smtClean="0"/>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3F233-D49C-4427-BEF0-9EA90D2CA73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9594E0-7C77-4587-A4C9-9BD716EB6250}" type="datetimeFigureOut">
              <a:rPr lang="en-US" smtClean="0"/>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3F233-D49C-4427-BEF0-9EA90D2CA73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594E0-7C77-4587-A4C9-9BD716EB6250}" type="datetimeFigureOut">
              <a:rPr lang="en-US" smtClean="0"/>
              <a:t>7/29/2024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3F233-D49C-4427-BEF0-9EA90D2CA73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cybersecurityventures.com/cybercrime-damages-6-trillion-by-2021/"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werpoint-cover.jpg"/>
          <p:cNvPicPr>
            <a:picLocks noChangeAspect="1"/>
          </p:cNvPicPr>
          <p:nvPr/>
        </p:nvPicPr>
        <p:blipFill>
          <a:blip r:embed="rId2"/>
          <a:stretch>
            <a:fillRect/>
          </a:stretch>
        </p:blipFill>
        <p:spPr>
          <a:xfrm>
            <a:off x="-75993" y="0"/>
            <a:ext cx="9295986" cy="6858000"/>
          </a:xfrm>
          <a:prstGeom prst="rect">
            <a:avLst/>
          </a:prstGeom>
        </p:spPr>
      </p:pic>
      <p:sp>
        <p:nvSpPr>
          <p:cNvPr id="2" name="Title 1"/>
          <p:cNvSpPr>
            <a:spLocks noGrp="1"/>
          </p:cNvSpPr>
          <p:nvPr>
            <p:ph type="ctrTitle"/>
          </p:nvPr>
        </p:nvSpPr>
        <p:spPr>
          <a:xfrm>
            <a:off x="1219200" y="2362200"/>
            <a:ext cx="7772400" cy="1470025"/>
          </a:xfrm>
        </p:spPr>
        <p:txBody>
          <a:bodyPr>
            <a:normAutofit fontScale="90000"/>
          </a:bodyPr>
          <a:lstStyle/>
          <a:p>
            <a:pPr algn="r"/>
            <a:r>
              <a:rPr lang="en-US" dirty="0"/>
              <a:t>Elevate your Workflow with </a:t>
            </a:r>
            <a:r>
              <a:rPr lang="en-US" dirty="0" err="1"/>
              <a:t>Tattiana</a:t>
            </a:r>
            <a:r>
              <a:rPr lang="en-US" dirty="0"/>
              <a:t>: The Artificial Intelligence Virtual Assistant Of Tomorrow</a:t>
            </a:r>
          </a:p>
        </p:txBody>
      </p:sp>
      <p:sp>
        <p:nvSpPr>
          <p:cNvPr id="3" name="Subtitle 2"/>
          <p:cNvSpPr>
            <a:spLocks noGrp="1"/>
          </p:cNvSpPr>
          <p:nvPr>
            <p:ph type="subTitle" idx="1"/>
          </p:nvPr>
        </p:nvSpPr>
        <p:spPr>
          <a:xfrm>
            <a:off x="1905000" y="4191000"/>
            <a:ext cx="6400800" cy="1752600"/>
          </a:xfrm>
        </p:spPr>
        <p:txBody>
          <a:bodyPr/>
          <a:lstStyle/>
          <a:p>
            <a:pPr algn="r"/>
            <a:r>
              <a:rPr lang="en-US" dirty="0"/>
              <a:t>Maxwell Muthui Mwangi </a:t>
            </a:r>
          </a:p>
          <a:p>
            <a:pPr algn="r"/>
            <a:r>
              <a:rPr lang="en-US" dirty="0"/>
              <a:t>BSCIT-05-0039/2021</a:t>
            </a:r>
          </a:p>
          <a:p>
            <a:pPr algn="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Statement of problem </a:t>
            </a:r>
          </a:p>
        </p:txBody>
      </p:sp>
      <p:sp>
        <p:nvSpPr>
          <p:cNvPr id="6" name="Content Placeholder 5"/>
          <p:cNvSpPr>
            <a:spLocks noGrp="1"/>
          </p:cNvSpPr>
          <p:nvPr>
            <p:ph idx="1"/>
          </p:nvPr>
        </p:nvSpPr>
        <p:spPr>
          <a:xfrm>
            <a:off x="457200" y="1219200"/>
            <a:ext cx="8229600" cy="4419601"/>
          </a:xfrm>
        </p:spPr>
        <p:txBody>
          <a:bodyPr>
            <a:normAutofit fontScale="77500" lnSpcReduction="20000"/>
          </a:bodyPr>
          <a:lstStyle/>
          <a:p>
            <a:pPr marL="0" marR="0" indent="0">
              <a:lnSpc>
                <a:spcPct val="200000"/>
              </a:lnSpc>
              <a:spcBef>
                <a:spcPts val="0"/>
              </a:spcBef>
              <a:spcAft>
                <a:spcPts val="0"/>
              </a:spcAft>
              <a:buNone/>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Unveiling the Challenges in AI Integration for Enhanced Organizational Efficiency</a:t>
            </a:r>
          </a:p>
          <a:p>
            <a:pPr marL="0" marR="0" indent="0">
              <a:lnSpc>
                <a:spcPct val="200000"/>
              </a:lnSpc>
              <a:spcBef>
                <a:spcPts val="0"/>
              </a:spcBef>
              <a:spcAft>
                <a:spcPts val="0"/>
              </a:spcAft>
              <a:buNone/>
            </a:pP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Modern organizations face a daunting task: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effectively integrating and using AI technologies to streamline operations and boost productivity</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Despite the abundance of AI solutions, many businesses struggle with fragmented workflows, inefficient resource allocation, and subpar decision-making due to disjointed AI adoption. This fragmentation impedes their competitiveness and growth. Moreover, organizations encounter obstacles in managing tasks, engaging customers, moderating content, and extracting insights from vast data volumes. The escalating threat of cyberattacks exacerbates the challenge, highlighting the need for robust fraud detection mechanisms. Statistics reveal a 67% increase in cyberattacks over the past five years, leading to an estimated $6 trillion global loss in 2021 due to cyber-crime[1].</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Statement of problem </a:t>
            </a:r>
          </a:p>
        </p:txBody>
      </p:sp>
      <p:sp>
        <p:nvSpPr>
          <p:cNvPr id="6" name="Content Placeholder 5"/>
          <p:cNvSpPr>
            <a:spLocks noGrp="1"/>
          </p:cNvSpPr>
          <p:nvPr>
            <p:ph idx="1"/>
          </p:nvPr>
        </p:nvSpPr>
        <p:spPr>
          <a:xfrm>
            <a:off x="457200" y="1219200"/>
            <a:ext cx="8229600" cy="4419601"/>
          </a:xfrm>
        </p:spPr>
        <p:txBody>
          <a:bodyPr>
            <a:normAutofit fontScale="85000" lnSpcReduction="20000"/>
          </a:bodyPr>
          <a:lstStyle/>
          <a:p>
            <a:pPr marL="0" marR="0" indent="0">
              <a:lnSpc>
                <a:spcPct val="200000"/>
              </a:lnSpc>
              <a:spcBef>
                <a:spcPts val="0"/>
              </a:spcBef>
              <a:spcAft>
                <a:spcPts val="0"/>
              </a:spcAft>
              <a:buNone/>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Unveiling the Challenges in AI Integration for Enhanced Organizational Efficiency</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Furthermore, the absence of personalized learning experiences and tailored recommendations hampers organizations' adaptability. This deficiency not only affects employee satisfaction and retention but also diminishes customer loyalty. Research indicates that businesses offering personalized experiences witness a 10-30% revenue increase and 5-10% higher customer retention </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rates.Aligned</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with the research area, this study delves into the challenges of AI integration and personalization. It aims to explore how a unified AI platform like </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AI can address these challenges, empowering organizations to achieve operational excellence in the digital age. Through this research, actionable insights will be provided to businesses striving to harness AI's full potential for growth and innovation.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HD-wallpaper-artificial-intelligence-background-vectors-stock-psd-vision">
            <a:extLst>
              <a:ext uri="{FF2B5EF4-FFF2-40B4-BE49-F238E27FC236}">
                <a16:creationId xmlns:a16="http://schemas.microsoft.com/office/drawing/2014/main" id="{AD10E8AD-FB83-984D-2DDB-D49502FA6C97}"/>
              </a:ext>
            </a:extLst>
          </p:cNvPr>
          <p:cNvPicPr>
            <a:picLocks noChangeAspect="1"/>
          </p:cNvPicPr>
          <p:nvPr/>
        </p:nvPicPr>
        <p:blipFill>
          <a:blip r:embed="rId3"/>
          <a:stretch>
            <a:fillRect/>
          </a:stretch>
        </p:blipFill>
        <p:spPr>
          <a:xfrm>
            <a:off x="6858000" y="5035678"/>
            <a:ext cx="1246027" cy="831723"/>
          </a:xfrm>
          <a:prstGeom prst="rect">
            <a:avLst/>
          </a:prstGeom>
        </p:spPr>
      </p:pic>
    </p:spTree>
    <p:extLst>
      <p:ext uri="{BB962C8B-B14F-4D97-AF65-F5344CB8AC3E}">
        <p14:creationId xmlns:p14="http://schemas.microsoft.com/office/powerpoint/2010/main" val="3336731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Proposed solutions </a:t>
            </a:r>
          </a:p>
        </p:txBody>
      </p:sp>
      <p:sp>
        <p:nvSpPr>
          <p:cNvPr id="6" name="Content Placeholder 5"/>
          <p:cNvSpPr>
            <a:spLocks noGrp="1"/>
          </p:cNvSpPr>
          <p:nvPr>
            <p:ph idx="1"/>
          </p:nvPr>
        </p:nvSpPr>
        <p:spPr>
          <a:xfrm>
            <a:off x="457200" y="1219200"/>
            <a:ext cx="8229600" cy="4419601"/>
          </a:xfrm>
        </p:spPr>
        <p:txBody>
          <a:bodyPr>
            <a:normAutofit fontScale="62500" lnSpcReduction="20000"/>
          </a:bodyPr>
          <a:lstStyle/>
          <a:p>
            <a:pPr marL="0" marR="0">
              <a:lnSpc>
                <a:spcPct val="200000"/>
              </a:lnSpc>
              <a:spcBef>
                <a:spcPts val="0"/>
              </a:spcBef>
              <a:spcAft>
                <a:spcPts val="0"/>
              </a:spcAft>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Leveraging </a:t>
            </a:r>
            <a:r>
              <a:rPr lang="en-US" sz="1800" b="1"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 AI for Organizational Enhancement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This project aims to investigate the utilization of </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AI, a unified AI platform, to address the complex challenges surrounding AI integration and personalization within organizations. Rather than focusing on the development of a prototype or system, the project will delve into crafting strategies and frameworks conducive to seamless integration and personalized </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efficiency.Tattiana</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AI offers a comprehensive suite of features designed to optimize workflows, automate tasks, and deliver tailored experiences to both employees and customers. Through the application of advanced algorithms and predictive analytics, </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AI empowers organizations to extract actionable insights and recommendations, customized to individual preferences and requirements.</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By conducting a thorough comparison of recent AI models on a global and regional scale, </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AI emerges as a standout solution due to its unified approach to AI integration and its capacity for continuous improvement. Through the adoption of </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AI, organizations can position themselves at the forefront of innovation, driving sustained growth and competitiveness in today's rapidly evolving digital landscape.</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istockphoto-531861190-612x612">
            <a:extLst>
              <a:ext uri="{FF2B5EF4-FFF2-40B4-BE49-F238E27FC236}">
                <a16:creationId xmlns:a16="http://schemas.microsoft.com/office/drawing/2014/main" id="{CC0C536E-C66D-9419-3C31-29C000529154}"/>
              </a:ext>
            </a:extLst>
          </p:cNvPr>
          <p:cNvPicPr>
            <a:picLocks noChangeAspect="1"/>
          </p:cNvPicPr>
          <p:nvPr/>
        </p:nvPicPr>
        <p:blipFill>
          <a:blip r:embed="rId3"/>
          <a:stretch>
            <a:fillRect/>
          </a:stretch>
        </p:blipFill>
        <p:spPr>
          <a:xfrm>
            <a:off x="3352800" y="4566920"/>
            <a:ext cx="1607820" cy="10718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Objectives (General and Specific)</a:t>
            </a:r>
          </a:p>
        </p:txBody>
      </p:sp>
      <p:sp>
        <p:nvSpPr>
          <p:cNvPr id="6" name="Content Placeholder 5"/>
          <p:cNvSpPr>
            <a:spLocks noGrp="1"/>
          </p:cNvSpPr>
          <p:nvPr>
            <p:ph idx="1"/>
          </p:nvPr>
        </p:nvSpPr>
        <p:spPr>
          <a:xfrm>
            <a:off x="457200" y="1219200"/>
            <a:ext cx="8229600" cy="4419601"/>
          </a:xfrm>
        </p:spPr>
        <p:txBody>
          <a:bodyPr>
            <a:normAutofit fontScale="70000" lnSpcReduction="20000"/>
          </a:bodyPr>
          <a:lstStyle/>
          <a:p>
            <a:pPr marL="0" indent="0">
              <a:lnSpc>
                <a:spcPct val="200000"/>
              </a:lnSpc>
              <a:spcBef>
                <a:spcPts val="1300"/>
              </a:spcBef>
              <a:spcAft>
                <a:spcPts val="1300"/>
              </a:spcAft>
              <a:buNone/>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General Objective:</a:t>
            </a:r>
            <a:endParaRPr lang="en-US" sz="1800" b="1"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To develop and assess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AI, an AI-based system for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Ballershopke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 IT company in Kenya, aimed at enhancing organizational efficiency and productivity.</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indent="0">
              <a:lnSpc>
                <a:spcPct val="200000"/>
              </a:lnSpc>
              <a:spcBef>
                <a:spcPts val="1400"/>
              </a:spcBef>
              <a:spcAft>
                <a:spcPts val="1450"/>
              </a:spcAft>
              <a:buNone/>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Specific Objectives:</a:t>
            </a:r>
            <a:endParaRPr lang="en-US" sz="1800" b="1"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1.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To develop the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Content Moderation system for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Ballershopke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2.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To develop the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Language Translation system for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Ballershopke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3.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To develop the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Sentiment Analysis system for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Ballershopke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4.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To develop the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NLP Chat-bot system for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Ballershopke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5.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To evaluate the impact of the AI system on streamlining operational workflows within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Ballershopke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360_F_306869032_RwjqPEl9vNcDWuU2Z8V6RekNnIbdBhuS">
            <a:extLst>
              <a:ext uri="{FF2B5EF4-FFF2-40B4-BE49-F238E27FC236}">
                <a16:creationId xmlns:a16="http://schemas.microsoft.com/office/drawing/2014/main" id="{B40EBEAC-4850-9BA4-C948-639E74C6CACE}"/>
              </a:ext>
            </a:extLst>
          </p:cNvPr>
          <p:cNvPicPr>
            <a:picLocks noChangeAspect="1"/>
          </p:cNvPicPr>
          <p:nvPr/>
        </p:nvPicPr>
        <p:blipFill>
          <a:blip r:embed="rId3"/>
          <a:stretch>
            <a:fillRect/>
          </a:stretch>
        </p:blipFill>
        <p:spPr>
          <a:xfrm>
            <a:off x="6248400" y="3810000"/>
            <a:ext cx="1927860" cy="7192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Scope/Justification</a:t>
            </a:r>
          </a:p>
        </p:txBody>
      </p:sp>
      <p:sp>
        <p:nvSpPr>
          <p:cNvPr id="6" name="Content Placeholder 5"/>
          <p:cNvSpPr>
            <a:spLocks noGrp="1"/>
          </p:cNvSpPr>
          <p:nvPr>
            <p:ph idx="1"/>
          </p:nvPr>
        </p:nvSpPr>
        <p:spPr>
          <a:xfrm>
            <a:off x="457200" y="1219200"/>
            <a:ext cx="8229600" cy="4419601"/>
          </a:xfrm>
        </p:spPr>
        <p:txBody>
          <a:bodyPr>
            <a:normAutofit/>
          </a:bodyPr>
          <a:lstStyle/>
          <a:p>
            <a:pPr marL="457200" lvl="1" indent="0">
              <a:lnSpc>
                <a:spcPct val="200000"/>
              </a:lnSpc>
              <a:spcBef>
                <a:spcPts val="1300"/>
              </a:spcBef>
              <a:spcAft>
                <a:spcPts val="1300"/>
              </a:spcAft>
              <a:buNone/>
            </a:pPr>
            <a:r>
              <a:rPr lang="en-US" sz="1200" b="1" dirty="0">
                <a:effectLst/>
                <a:latin typeface="Times New Roman" panose="02020603050405020304" pitchFamily="18" charset="0"/>
                <a:ea typeface="等线" panose="02010600030101010101" pitchFamily="2" charset="-122"/>
                <a:cs typeface="Times New Roman" panose="02020603050405020304" pitchFamily="18" charset="0"/>
              </a:rPr>
              <a:t>JUSTIFICATIONS</a:t>
            </a:r>
            <a:endParaRPr lang="en-US" sz="1600" b="1"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This research aims to explore the integration of </a:t>
            </a:r>
            <a:r>
              <a:rPr lang="en-US" sz="12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AI, a unified AI platform, to address organizational challenges and drive efficiency. By conducting this study, the researcher seeks to benefit both organizations and their stakeholders by providing insights into the effectiveness of </a:t>
            </a:r>
            <a:r>
              <a:rPr lang="en-US" sz="12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AI in enhancing operational </a:t>
            </a:r>
            <a:r>
              <a:rPr lang="en-US" sz="1200" dirty="0" err="1">
                <a:effectLst/>
                <a:latin typeface="Times New Roman" panose="02020603050405020304" pitchFamily="18" charset="0"/>
                <a:ea typeface="等线" panose="02010600030101010101" pitchFamily="2" charset="-122"/>
                <a:cs typeface="Times New Roman" panose="02020603050405020304" pitchFamily="18" charset="0"/>
              </a:rPr>
              <a:t>processes.The</a:t>
            </a: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proposed solution of integrating </a:t>
            </a:r>
            <a:r>
              <a:rPr lang="en-US" sz="12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AI is anticipated to solve the client's problem by streamlining workflows, optimizing resource allocation, and improving decision-making. This contributes to the research area by showcasing the potential of AI integration to tackle organizational hurdles and foster </a:t>
            </a:r>
            <a:r>
              <a:rPr lang="en-US" sz="1200" dirty="0" err="1">
                <a:effectLst/>
                <a:latin typeface="Times New Roman" panose="02020603050405020304" pitchFamily="18" charset="0"/>
                <a:ea typeface="等线" panose="02010600030101010101" pitchFamily="2" charset="-122"/>
                <a:cs typeface="Times New Roman" panose="02020603050405020304" pitchFamily="18" charset="0"/>
              </a:rPr>
              <a:t>growth.Furthermore</a:t>
            </a: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this project contributes to the broader problem area by offering innovative solutions for organizations grappling with digital transformation. By demonstrating the value of </a:t>
            </a:r>
            <a:r>
              <a:rPr lang="en-US" sz="12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AI in enhancing organizational efficiency, this study contributes to advancing research in the field of AI integration and its impact on organizational performance.</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4" name="Picture 3" descr="ribbon-label-banner-with-word-justification-vector-47763326">
            <a:extLst>
              <a:ext uri="{FF2B5EF4-FFF2-40B4-BE49-F238E27FC236}">
                <a16:creationId xmlns:a16="http://schemas.microsoft.com/office/drawing/2014/main" id="{F20C269F-4E06-7A08-988F-97DE1310AD1D}"/>
              </a:ext>
            </a:extLst>
          </p:cNvPr>
          <p:cNvPicPr>
            <a:picLocks noChangeAspect="1"/>
          </p:cNvPicPr>
          <p:nvPr/>
        </p:nvPicPr>
        <p:blipFill>
          <a:blip r:embed="rId3"/>
          <a:stretch>
            <a:fillRect/>
          </a:stretch>
        </p:blipFill>
        <p:spPr>
          <a:xfrm>
            <a:off x="3200400" y="4834655"/>
            <a:ext cx="3090864" cy="10302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Literature review </a:t>
            </a:r>
          </a:p>
        </p:txBody>
      </p:sp>
      <p:sp>
        <p:nvSpPr>
          <p:cNvPr id="6" name="Content Placeholder 5"/>
          <p:cNvSpPr>
            <a:spLocks noGrp="1"/>
          </p:cNvSpPr>
          <p:nvPr>
            <p:ph idx="1"/>
          </p:nvPr>
        </p:nvSpPr>
        <p:spPr>
          <a:xfrm>
            <a:off x="457200" y="1219200"/>
            <a:ext cx="8229600" cy="4419601"/>
          </a:xfrm>
        </p:spPr>
        <p:txBody>
          <a:bodyPr>
            <a:normAutofit fontScale="47500" lnSpcReduction="20000"/>
          </a:bodyPr>
          <a:lstStyle/>
          <a:p>
            <a:pPr marL="0" marR="0">
              <a:spcBef>
                <a:spcPts val="0"/>
              </a:spcBef>
              <a:spcAft>
                <a:spcPts val="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Introduction:</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r>
              <a:rPr lang="en-US" sz="1800" dirty="0">
                <a:effectLst/>
                <a:latin typeface="Times New Roman" panose="02020603050405020304" pitchFamily="18" charset="0"/>
                <a:ea typeface="SimSun" panose="02010600030101010101" pitchFamily="2" charset="-122"/>
              </a:rPr>
              <a:t>The integration of artificial intelligence (AI) within organizational settings has emerged as a transformative force, capturing the attention of both scholars and practitioners due to its profound potential to reshape operational paradigms and enhance business performance. AI, with its ability to augment human capabilities through advanced data processing, machine learning, and sophisticated decision-making processes, promises to revolutionize how organizations function. As the adoption of AI technologies accelerates across various industries, it becomes imperative to delve into the theoretical foundations and empirical impacts of AI integration to fully grasp its benefits and address its challenges.</a:t>
            </a:r>
          </a:p>
          <a:p>
            <a:r>
              <a:rPr lang="en-US" sz="1800" dirty="0">
                <a:effectLst/>
                <a:latin typeface="Times New Roman" panose="02020603050405020304" pitchFamily="18" charset="0"/>
                <a:ea typeface="SimSun" panose="02010600030101010101" pitchFamily="2" charset="-122"/>
              </a:rPr>
              <a:t>The theoretical discourse on AI integration primarily revolves around its capability to enhance organizational efficiency. At the heart of this discourse are frameworks that emphasize the role of AI in automating routine tasks, thereby freeing human resources for more strategic and creative endeavors. For instance, Davenport and </a:t>
            </a:r>
            <a:r>
              <a:rPr lang="en-US" sz="1800" dirty="0" err="1">
                <a:effectLst/>
                <a:latin typeface="Times New Roman" panose="02020603050405020304" pitchFamily="18" charset="0"/>
                <a:ea typeface="SimSun" panose="02010600030101010101" pitchFamily="2" charset="-122"/>
              </a:rPr>
              <a:t>Ronanki</a:t>
            </a:r>
            <a:r>
              <a:rPr lang="en-US" sz="1800" dirty="0">
                <a:effectLst/>
                <a:latin typeface="Times New Roman" panose="02020603050405020304" pitchFamily="18" charset="0"/>
                <a:ea typeface="SimSun" panose="02010600030101010101" pitchFamily="2" charset="-122"/>
              </a:rPr>
              <a:t> (2018) and Brynjolfsson and McAfee (2017) highlight AI's potential to streamline processes through automation, enabling organizations to optimize resource allocation and improve decision-making processes. These frameworks also explore how AI-driven predictive analytics can provide organizations with unprecedented insights, allowing for more informed strategic planning and operational adjustments. By leveraging vast datasets and algorithmic precision, AI can significantly enhance the accuracy and speed of business decisions, fostering a more agile and responsive organizational environment.</a:t>
            </a:r>
          </a:p>
          <a:p>
            <a:r>
              <a:rPr lang="en-US" sz="1800" dirty="0">
                <a:effectLst/>
                <a:latin typeface="Times New Roman" panose="02020603050405020304" pitchFamily="18" charset="0"/>
                <a:ea typeface="SimSun" panose="02010600030101010101" pitchFamily="2" charset="-122"/>
              </a:rPr>
              <a:t>Empirical studies provide robust evidence supporting these theoretical claims, showcasing the tangible benefits of AI adoption. Research indicates that AI integration leads to significant productivity gains, cost reductions, and competitive advantages across various sectors (</a:t>
            </a:r>
            <a:r>
              <a:rPr lang="en-US" sz="1800" dirty="0" err="1">
                <a:effectLst/>
                <a:latin typeface="Times New Roman" panose="02020603050405020304" pitchFamily="18" charset="0"/>
                <a:ea typeface="SimSun" panose="02010600030101010101" pitchFamily="2" charset="-122"/>
              </a:rPr>
              <a:t>Makridakis</a:t>
            </a:r>
            <a:r>
              <a:rPr lang="en-US" sz="1800" dirty="0">
                <a:effectLst/>
                <a:latin typeface="Times New Roman" panose="02020603050405020304" pitchFamily="18" charset="0"/>
                <a:ea typeface="SimSun" panose="02010600030101010101" pitchFamily="2" charset="-122"/>
              </a:rPr>
              <a:t>, 2017; Manyika et al., 2017). For example, in the manufacturing industry, AI-driven automation has been shown to enhance production efficiency and reduce operational costs, while in the service sector, AI applications such as chatbots and virtual assistants improve customer service and satisfaction. These empirical findings underscore the transformative impact of AI on organizational performance, validating the theoretical propositions regarding its efficiency-enhancing potential.</a:t>
            </a:r>
          </a:p>
          <a:p>
            <a:r>
              <a:rPr lang="en-US" sz="1800" dirty="0">
                <a:effectLst/>
                <a:latin typeface="Times New Roman" panose="02020603050405020304" pitchFamily="18" charset="0"/>
                <a:ea typeface="SimSun" panose="02010600030101010101" pitchFamily="2" charset="-122"/>
              </a:rPr>
              <a:t>However, the integration of AI into organizational structures is not without its complexities. The diffusion of AI technologies necessitates a nuanced examination of socio-technical factors that influence their successful implementation. Workforce dynamics, for instance, play a critical role in the adoption of AI. As AI systems take over routine tasks, there is a growing need for organizations to re-skill and up-skill their employees to work alongside these advanced technologies (</a:t>
            </a:r>
            <a:r>
              <a:rPr lang="en-US" sz="1800" dirty="0" err="1">
                <a:effectLst/>
                <a:latin typeface="Times New Roman" panose="02020603050405020304" pitchFamily="18" charset="0"/>
                <a:ea typeface="SimSun" panose="02010600030101010101" pitchFamily="2" charset="-122"/>
              </a:rPr>
              <a:t>Bughin</a:t>
            </a:r>
            <a:r>
              <a:rPr lang="en-US" sz="1800" dirty="0">
                <a:effectLst/>
                <a:latin typeface="Times New Roman" panose="02020603050405020304" pitchFamily="18" charset="0"/>
                <a:ea typeface="SimSun" panose="02010600030101010101" pitchFamily="2" charset="-122"/>
              </a:rPr>
              <a:t> et al., 2018). Additionally, ethical considerations surrounding AI deployment, such as data privacy, algorithmic bias, and the transparency of AI decision-making processes, have emerged as critical issues that organizations must address to foster trust and acceptance among stakeholders (Brynjolfsson &amp; Mitchell, 2017).</a:t>
            </a:r>
          </a:p>
          <a:p>
            <a:r>
              <a:rPr lang="en-US" sz="1800" dirty="0">
                <a:effectLst/>
                <a:latin typeface="Times New Roman" panose="02020603050405020304" pitchFamily="18" charset="0"/>
                <a:ea typeface="SimSun" panose="02010600030101010101" pitchFamily="2" charset="-122"/>
              </a:rPr>
              <a:t>Furthermore, organizational culture significantly impacts the integration and utilization of AI technologies. A culture that promotes innovation, adaptability, and continuous learning is more likely to successfully implement AI initiatives. Conversely, resistance to change and lack of digital literacy among employees can hinder AI adoption and its potential benefits. Therefore, understanding the interplay between technological advancements and organizational culture is crucial for the effective integration of AI.</a:t>
            </a:r>
          </a:p>
          <a:p>
            <a:r>
              <a:rPr lang="en-US" sz="1800" dirty="0">
                <a:effectLst/>
                <a:latin typeface="Times New Roman" panose="02020603050405020304" pitchFamily="18" charset="0"/>
                <a:ea typeface="SimSun" panose="02010600030101010101" pitchFamily="2" charset="-122"/>
              </a:rPr>
              <a:t>This review synthesizes current literature to delineate a comprehensive conceptual framework that integrates theoretical insights with empirical evidence. By examining the multifaceted implications of AI adoption on organizational performance, this framework aims to provide a holistic understanding of how AI technologies can be leveraged to achieve strategic objectives. It also highlights the challenges and considerations that organizations must navigate to harness the full potential of AI, offering a roadmap for successful AI integration that balances technological innovation with human-centric considerations.</a:t>
            </a:r>
          </a:p>
          <a:p>
            <a:r>
              <a:rPr lang="en-US" sz="1800" dirty="0">
                <a:effectLst/>
                <a:latin typeface="Times New Roman" panose="02020603050405020304" pitchFamily="18" charset="0"/>
                <a:ea typeface="SimSun" panose="02010600030101010101" pitchFamily="2" charset="-122"/>
              </a:rPr>
              <a:t>In summary, the theoretical and empirical exploration of AI integration within organizational contexts reveals its profound potential to enhance efficiency, productivity, and decision-making processes. However, realizing these benefits requires a deep understanding of the socio-technical dynamics at play and a strategic approach to managing the cultural and ethical challenges associated with AI adoption. This theoretical review aims to contribute to this understanding by providing a detailed analysis of existing research, thereby informing the development of a robust conceptual framework for AI integration in organizations.</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16289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Literature review </a:t>
            </a:r>
          </a:p>
        </p:txBody>
      </p:sp>
      <p:sp>
        <p:nvSpPr>
          <p:cNvPr id="6" name="Content Placeholder 5"/>
          <p:cNvSpPr>
            <a:spLocks noGrp="1"/>
          </p:cNvSpPr>
          <p:nvPr>
            <p:ph idx="1"/>
          </p:nvPr>
        </p:nvSpPr>
        <p:spPr>
          <a:xfrm>
            <a:off x="457200" y="1219200"/>
            <a:ext cx="8229600" cy="4419601"/>
          </a:xfrm>
        </p:spPr>
        <p:txBody>
          <a:bodyPr>
            <a:normAutofit fontScale="62500" lnSpcReduction="20000"/>
          </a:bodyPr>
          <a:lstStyle/>
          <a:p>
            <a:pPr>
              <a:lnSpc>
                <a:spcPct val="240000"/>
              </a:lnSpc>
              <a:spcBef>
                <a:spcPts val="1700"/>
              </a:spcBef>
              <a:spcAft>
                <a:spcPts val="1650"/>
              </a:spcAft>
            </a:pPr>
            <a:r>
              <a:rPr lang="en-US" sz="1800" b="1" kern="2200" dirty="0">
                <a:effectLst/>
                <a:latin typeface="Times New Roman" panose="02020603050405020304" pitchFamily="18" charset="0"/>
                <a:ea typeface="等线" panose="02010600030101010101" pitchFamily="2" charset="-122"/>
                <a:cs typeface="Times New Roman" panose="02020603050405020304" pitchFamily="18" charset="0"/>
              </a:rPr>
              <a:t>Theoretical Underpinnings</a:t>
            </a:r>
            <a:endParaRPr lang="en-US" sz="1800" b="1" kern="2200" dirty="0">
              <a:effectLst/>
              <a:latin typeface="Calibri" panose="020F0502020204030204" pitchFamily="34" charset="0"/>
              <a:ea typeface="等线" panose="02010600030101010101" pitchFamily="2" charset="-122"/>
              <a:cs typeface="Times New Roman" panose="02020603050405020304" pitchFamily="18" charset="0"/>
            </a:endParaRPr>
          </a:p>
          <a:p>
            <a:r>
              <a:rPr lang="en-US" sz="1800" dirty="0">
                <a:effectLst/>
                <a:latin typeface="Times New Roman" panose="02020603050405020304" pitchFamily="18" charset="0"/>
                <a:ea typeface="SimSun" panose="02010600030101010101" pitchFamily="2" charset="-122"/>
              </a:rPr>
              <a:t> The "Theoretical Underpinnings" section of this research encompasses several critical subtopics that provide a comprehensive theoretical framework for understanding AI integration within organizational contexts. Firstly, it introduces the foundational theories and perspectives that underpin the subsequent discussions. Secondly, it explores the theoretical foundations of AI, delving into the principles of machine learning, natural language processing, and computer vision that form the bedrock of AI technologies (Goodfellow, Bengio, &amp; Courville, 2016; </a:t>
            </a:r>
            <a:r>
              <a:rPr lang="en-US" sz="1800" dirty="0" err="1">
                <a:effectLst/>
                <a:latin typeface="Times New Roman" panose="02020603050405020304" pitchFamily="18" charset="0"/>
                <a:ea typeface="SimSun" panose="02010600030101010101" pitchFamily="2" charset="-122"/>
              </a:rPr>
              <a:t>Jurafsky</a:t>
            </a:r>
            <a:r>
              <a:rPr lang="en-US" sz="1800" dirty="0">
                <a:effectLst/>
                <a:latin typeface="Times New Roman" panose="02020603050405020304" pitchFamily="18" charset="0"/>
                <a:ea typeface="SimSun" panose="02010600030101010101" pitchFamily="2" charset="-122"/>
              </a:rPr>
              <a:t> &amp; Martin, 2023).</a:t>
            </a:r>
          </a:p>
          <a:p>
            <a:r>
              <a:rPr lang="en-US" sz="1800" dirty="0">
                <a:effectLst/>
                <a:latin typeface="Times New Roman" panose="02020603050405020304" pitchFamily="18" charset="0"/>
                <a:ea typeface="SimSun" panose="02010600030101010101" pitchFamily="2" charset="-122"/>
              </a:rPr>
              <a:t>Cognitive perspectives on AI integration are examined to understand how cognitive psychology influences human interaction with AI systems, including perceptions of usability, trust, and decision-making processes (Norman, 2013; Mayer, Davis, &amp; </a:t>
            </a:r>
            <a:r>
              <a:rPr lang="en-US" sz="1800" dirty="0" err="1">
                <a:effectLst/>
                <a:latin typeface="Times New Roman" panose="02020603050405020304" pitchFamily="18" charset="0"/>
                <a:ea typeface="SimSun" panose="02010600030101010101" pitchFamily="2" charset="-122"/>
              </a:rPr>
              <a:t>Schoorman</a:t>
            </a:r>
            <a:r>
              <a:rPr lang="en-US" sz="1800" dirty="0">
                <a:effectLst/>
                <a:latin typeface="Times New Roman" panose="02020603050405020304" pitchFamily="18" charset="0"/>
                <a:ea typeface="SimSun" panose="02010600030101010101" pitchFamily="2" charset="-122"/>
              </a:rPr>
              <a:t>, 1995). Organizational theory plays a crucial role in elucidating how organizational structures, cultures, and dynamics shape AI adoption processes. This includes examining factors such as leadership support, change management strategies, and organizational readiness for technological innovation (Kotter, 1996; Schein, 2010).</a:t>
            </a:r>
          </a:p>
          <a:p>
            <a:r>
              <a:rPr lang="en-US" sz="1800" dirty="0">
                <a:effectLst/>
                <a:latin typeface="Times New Roman" panose="02020603050405020304" pitchFamily="18" charset="0"/>
                <a:ea typeface="SimSun" panose="02010600030101010101" pitchFamily="2" charset="-122"/>
              </a:rPr>
              <a:t>Ethical and societal implications of AI are critically analyzed, focusing on issues of fairness, transparency, accountability, and the broader societal impacts of AI technologies (</a:t>
            </a:r>
            <a:r>
              <a:rPr lang="en-US" sz="1800" dirty="0" err="1">
                <a:effectLst/>
                <a:latin typeface="Times New Roman" panose="02020603050405020304" pitchFamily="18" charset="0"/>
                <a:ea typeface="SimSun" panose="02010600030101010101" pitchFamily="2" charset="-122"/>
              </a:rPr>
              <a:t>Floridi</a:t>
            </a:r>
            <a:r>
              <a:rPr lang="en-US" sz="1800" dirty="0">
                <a:effectLst/>
                <a:latin typeface="Times New Roman" panose="02020603050405020304" pitchFamily="18" charset="0"/>
                <a:ea typeface="SimSun" panose="02010600030101010101" pitchFamily="2" charset="-122"/>
              </a:rPr>
              <a:t> et al., 2018; </a:t>
            </a:r>
            <a:r>
              <a:rPr lang="en-US" sz="1800" dirty="0" err="1">
                <a:effectLst/>
                <a:latin typeface="Times New Roman" panose="02020603050405020304" pitchFamily="18" charset="0"/>
                <a:ea typeface="SimSun" panose="02010600030101010101" pitchFamily="2" charset="-122"/>
              </a:rPr>
              <a:t>Mittelstadt</a:t>
            </a:r>
            <a:r>
              <a:rPr lang="en-US" sz="1800" dirty="0">
                <a:effectLst/>
                <a:latin typeface="Times New Roman" panose="02020603050405020304" pitchFamily="18" charset="0"/>
                <a:ea typeface="SimSun" panose="02010600030101010101" pitchFamily="2" charset="-122"/>
              </a:rPr>
              <a:t> et al., 2016). This includes ethical dilemmas surrounding data privacy, algorithmic bias, and the socio-economic implications of automation (</a:t>
            </a:r>
            <a:r>
              <a:rPr lang="en-US" sz="1800" dirty="0" err="1">
                <a:effectLst/>
                <a:latin typeface="Times New Roman" panose="02020603050405020304" pitchFamily="18" charset="0"/>
                <a:ea typeface="SimSun" panose="02010600030101010101" pitchFamily="2" charset="-122"/>
              </a:rPr>
              <a:t>Barocas</a:t>
            </a:r>
            <a:r>
              <a:rPr lang="en-US" sz="1800" dirty="0">
                <a:effectLst/>
                <a:latin typeface="Times New Roman" panose="02020603050405020304" pitchFamily="18" charset="0"/>
                <a:ea typeface="SimSun" panose="02010600030101010101" pitchFamily="2" charset="-122"/>
              </a:rPr>
              <a:t>, Hardt, &amp; Narayanan, 2019; Eubanks, 2018).</a:t>
            </a:r>
          </a:p>
          <a:p>
            <a:r>
              <a:rPr lang="en-US" sz="1800" dirty="0">
                <a:effectLst/>
                <a:latin typeface="Times New Roman" panose="02020603050405020304" pitchFamily="18" charset="0"/>
                <a:ea typeface="SimSun" panose="02010600030101010101" pitchFamily="2" charset="-122"/>
              </a:rPr>
              <a:t>An interdisciplinary approach to conceptual framework development integrates insights from various fields such as computer science, psychology, sociology, and ethics. This approach aims to synthesize diverse perspectives into a unified framework that addresses the complex interactions between technological advancements, human behavior, organizational dynamics, and societal impacts (Bostrom &amp; </a:t>
            </a:r>
            <a:r>
              <a:rPr lang="en-US" sz="1800" dirty="0" err="1">
                <a:effectLst/>
                <a:latin typeface="Times New Roman" panose="02020603050405020304" pitchFamily="18" charset="0"/>
                <a:ea typeface="SimSun" panose="02010600030101010101" pitchFamily="2" charset="-122"/>
              </a:rPr>
              <a:t>Yudkowsky</a:t>
            </a:r>
            <a:r>
              <a:rPr lang="en-US" sz="1800" dirty="0">
                <a:effectLst/>
                <a:latin typeface="Times New Roman" panose="02020603050405020304" pitchFamily="18" charset="0"/>
                <a:ea typeface="SimSun" panose="02010600030101010101" pitchFamily="2" charset="-122"/>
              </a:rPr>
              <a:t>, 2014; Brynjolfsson &amp; McAfee, 2014).</a:t>
            </a:r>
          </a:p>
          <a:p>
            <a:pPr marL="0" marR="0">
              <a:spcBef>
                <a:spcPts val="0"/>
              </a:spcBef>
              <a:spcAft>
                <a:spcPts val="0"/>
              </a:spcAft>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Together, these theoretical underpinnings provide a robust foundation for analyzing AI integration within organizational contexts, offering insights into the multifaceted dimensions of AI adoption and informing the development of a comprehensive conceptual framework that guides empirical research and practical applications.</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4102678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Literature review </a:t>
            </a:r>
          </a:p>
        </p:txBody>
      </p:sp>
      <p:sp>
        <p:nvSpPr>
          <p:cNvPr id="6" name="Content Placeholder 5"/>
          <p:cNvSpPr>
            <a:spLocks noGrp="1"/>
          </p:cNvSpPr>
          <p:nvPr>
            <p:ph idx="1"/>
          </p:nvPr>
        </p:nvSpPr>
        <p:spPr>
          <a:xfrm>
            <a:off x="457200" y="1219200"/>
            <a:ext cx="8229600" cy="4419601"/>
          </a:xfrm>
        </p:spPr>
        <p:txBody>
          <a:bodyPr>
            <a:normAutofit fontScale="70000" lnSpcReduction="20000"/>
          </a:bodyPr>
          <a:lstStyle/>
          <a:p>
            <a:pPr>
              <a:lnSpc>
                <a:spcPct val="173000"/>
              </a:lnSpc>
              <a:spcBef>
                <a:spcPts val="1300"/>
              </a:spcBef>
              <a:spcAft>
                <a:spcPts val="130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Theoretical Review</a:t>
            </a:r>
            <a:endParaRPr lang="en-US" sz="1800" b="1" dirty="0">
              <a:effectLst/>
              <a:latin typeface="Calibri" panose="020F0502020204030204" pitchFamily="34" charset="0"/>
              <a:ea typeface="等线" panose="02010600030101010101" pitchFamily="2" charset="-122"/>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Checklist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r>
              <a:rPr lang="en-US" sz="1800" dirty="0">
                <a:effectLst/>
                <a:latin typeface="Times New Roman" panose="02020603050405020304" pitchFamily="18" charset="0"/>
                <a:ea typeface="SimSun" panose="02010600030101010101" pitchFamily="2" charset="-122"/>
              </a:rPr>
              <a:t> The theoretical review is structured into several sections, each focusing on different theoretical perspectives relevant to AI integration within organizational contexts. The first section, </a:t>
            </a:r>
            <a:r>
              <a:rPr lang="en-US" sz="1800" i="1" dirty="0">
                <a:effectLst/>
                <a:latin typeface="Times New Roman" panose="02020603050405020304" pitchFamily="18" charset="0"/>
                <a:ea typeface="SimSun" panose="02010600030101010101" pitchFamily="2" charset="-122"/>
              </a:rPr>
              <a:t>Introduction to Theoretical Review</a:t>
            </a:r>
            <a:r>
              <a:rPr lang="en-US" sz="1800" dirty="0">
                <a:effectLst/>
                <a:latin typeface="Times New Roman" panose="02020603050405020304" pitchFamily="18" charset="0"/>
                <a:ea typeface="SimSun" panose="02010600030101010101" pitchFamily="2" charset="-122"/>
              </a:rPr>
              <a:t>, provides an overview of the importance of understanding the complexities of AI adoption and implementation (Brynjolfsson &amp; </a:t>
            </a:r>
            <a:r>
              <a:rPr lang="en-US" sz="1800" dirty="0" err="1">
                <a:effectLst/>
                <a:latin typeface="Times New Roman" panose="02020603050405020304" pitchFamily="18" charset="0"/>
                <a:ea typeface="SimSun" panose="02010600030101010101" pitchFamily="2" charset="-122"/>
              </a:rPr>
              <a:t>McElheran</a:t>
            </a:r>
            <a:r>
              <a:rPr lang="en-US" sz="1800" dirty="0">
                <a:effectLst/>
                <a:latin typeface="Times New Roman" panose="02020603050405020304" pitchFamily="18" charset="0"/>
                <a:ea typeface="SimSun" panose="02010600030101010101" pitchFamily="2" charset="-122"/>
              </a:rPr>
              <a:t>, 2016). The second section, </a:t>
            </a:r>
            <a:r>
              <a:rPr lang="en-US" sz="1800" i="1" dirty="0">
                <a:effectLst/>
                <a:latin typeface="Times New Roman" panose="02020603050405020304" pitchFamily="18" charset="0"/>
                <a:ea typeface="SimSun" panose="02010600030101010101" pitchFamily="2" charset="-122"/>
              </a:rPr>
              <a:t>Technology Acceptance Model (TAM)</a:t>
            </a:r>
            <a:r>
              <a:rPr lang="en-US" sz="1800" dirty="0">
                <a:effectLst/>
                <a:latin typeface="Times New Roman" panose="02020603050405020304" pitchFamily="18" charset="0"/>
                <a:ea typeface="SimSun" panose="02010600030101010101" pitchFamily="2" charset="-122"/>
              </a:rPr>
              <a:t>, explores the model proposed by Davis (1989), highlighting the significance of perceived usefulness and perceived ease of use in influencing users' acceptance and use of new technologies (Davis, 1989).</a:t>
            </a:r>
          </a:p>
          <a:p>
            <a:r>
              <a:rPr lang="en-US" sz="1800" dirty="0">
                <a:effectLst/>
                <a:latin typeface="Times New Roman" panose="02020603050405020304" pitchFamily="18" charset="0"/>
                <a:ea typeface="SimSun" panose="02010600030101010101" pitchFamily="2" charset="-122"/>
              </a:rPr>
              <a:t>Next, the </a:t>
            </a:r>
            <a:r>
              <a:rPr lang="en-US" sz="1800" i="1" dirty="0">
                <a:effectLst/>
                <a:latin typeface="Times New Roman" panose="02020603050405020304" pitchFamily="18" charset="0"/>
                <a:ea typeface="SimSun" panose="02010600030101010101" pitchFamily="2" charset="-122"/>
              </a:rPr>
              <a:t>Diffusion of Innovations Theory</a:t>
            </a:r>
            <a:r>
              <a:rPr lang="en-US" sz="1800" dirty="0">
                <a:effectLst/>
                <a:latin typeface="Times New Roman" panose="02020603050405020304" pitchFamily="18" charset="0"/>
                <a:ea typeface="SimSun" panose="02010600030101010101" pitchFamily="2" charset="-122"/>
              </a:rPr>
              <a:t> section examines Everett Rogers' theory on how innovations spread within societies and organizations, emphasizing factors like adopter categories and perceived attributes (Rogers, 2003). The </a:t>
            </a:r>
            <a:r>
              <a:rPr lang="en-US" sz="1800" i="1" dirty="0">
                <a:effectLst/>
                <a:latin typeface="Times New Roman" panose="02020603050405020304" pitchFamily="18" charset="0"/>
                <a:ea typeface="SimSun" panose="02010600030101010101" pitchFamily="2" charset="-122"/>
              </a:rPr>
              <a:t>Institutional Theory</a:t>
            </a:r>
            <a:r>
              <a:rPr lang="en-US" sz="1800" dirty="0">
                <a:effectLst/>
                <a:latin typeface="Times New Roman" panose="02020603050405020304" pitchFamily="18" charset="0"/>
                <a:ea typeface="SimSun" panose="02010600030101010101" pitchFamily="2" charset="-122"/>
              </a:rPr>
              <a:t> section delves into how social structures and norms shape organizational behavior and decision-making, particularly in response to external pressures (DiMaggio &amp; Powell, 1983). Insights from </a:t>
            </a:r>
            <a:r>
              <a:rPr lang="en-US" sz="1800" i="1" dirty="0">
                <a:effectLst/>
                <a:latin typeface="Times New Roman" panose="02020603050405020304" pitchFamily="18" charset="0"/>
                <a:ea typeface="SimSun" panose="02010600030101010101" pitchFamily="2" charset="-122"/>
              </a:rPr>
              <a:t>Cognitive Psychology</a:t>
            </a:r>
            <a:r>
              <a:rPr lang="en-US" sz="1800" dirty="0">
                <a:effectLst/>
                <a:latin typeface="Times New Roman" panose="02020603050405020304" pitchFamily="18" charset="0"/>
                <a:ea typeface="SimSun" panose="02010600030101010101" pitchFamily="2" charset="-122"/>
              </a:rPr>
              <a:t> provide a psychological perspective on human cognition, perception, and decision-making processes, emphasizing the importance of mental models, biases, and user experience design in AI adoption (Norman, 2013).</a:t>
            </a:r>
          </a:p>
          <a:p>
            <a:r>
              <a:rPr lang="en-US" sz="1800" dirty="0">
                <a:effectLst/>
                <a:latin typeface="Times New Roman" panose="02020603050405020304" pitchFamily="18" charset="0"/>
                <a:ea typeface="SimSun" panose="02010600030101010101" pitchFamily="2" charset="-122"/>
              </a:rPr>
              <a:t>The </a:t>
            </a:r>
            <a:r>
              <a:rPr lang="en-US" sz="1800" i="1" dirty="0">
                <a:effectLst/>
                <a:latin typeface="Times New Roman" panose="02020603050405020304" pitchFamily="18" charset="0"/>
                <a:ea typeface="SimSun" panose="02010600030101010101" pitchFamily="2" charset="-122"/>
              </a:rPr>
              <a:t>Synthesis of Theoretical Perspectives</a:t>
            </a:r>
            <a:r>
              <a:rPr lang="en-US" sz="1800" dirty="0">
                <a:effectLst/>
                <a:latin typeface="Times New Roman" panose="02020603050405020304" pitchFamily="18" charset="0"/>
                <a:ea typeface="SimSun" panose="02010600030101010101" pitchFamily="2" charset="-122"/>
              </a:rPr>
              <a:t> section integrates insights from TAM, Diffusion of Innovations, Institutional Theory, and Cognitive Psychology to offer a holistic understanding of the factors influencing AI integration (Venkatesh et al., 2003). Finally, the </a:t>
            </a:r>
            <a:r>
              <a:rPr lang="en-US" sz="1800" i="1" dirty="0">
                <a:effectLst/>
                <a:latin typeface="Times New Roman" panose="02020603050405020304" pitchFamily="18" charset="0"/>
                <a:ea typeface="SimSun" panose="02010600030101010101" pitchFamily="2" charset="-122"/>
              </a:rPr>
              <a:t>Conceptual Framework Development</a:t>
            </a:r>
            <a:r>
              <a:rPr lang="en-US" sz="1800" dirty="0">
                <a:effectLst/>
                <a:latin typeface="Times New Roman" panose="02020603050405020304" pitchFamily="18" charset="0"/>
                <a:ea typeface="SimSun" panose="02010600030101010101" pitchFamily="2" charset="-122"/>
              </a:rPr>
              <a:t> section outlines the creation of a comprehensive framework that synthesizes individual-level, organizational, institutional, and cognitive factors to guide the analysis and implementation of AI within organizations (Krogh, 2020). This structured review aims to provide a robust foundation for understanding the multifaceted nature of AI integration and its impact on organizational efficiency (Schein, 2010).</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721200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Literature review </a:t>
            </a:r>
          </a:p>
        </p:txBody>
      </p:sp>
      <p:sp>
        <p:nvSpPr>
          <p:cNvPr id="6" name="Content Placeholder 5"/>
          <p:cNvSpPr>
            <a:spLocks noGrp="1"/>
          </p:cNvSpPr>
          <p:nvPr>
            <p:ph idx="1"/>
          </p:nvPr>
        </p:nvSpPr>
        <p:spPr>
          <a:xfrm>
            <a:off x="457200" y="1219200"/>
            <a:ext cx="8229600" cy="4419601"/>
          </a:xfrm>
        </p:spPr>
        <p:txBody>
          <a:bodyPr>
            <a:normAutofit fontScale="62500" lnSpcReduction="20000"/>
          </a:bodyPr>
          <a:lstStyle/>
          <a:p>
            <a:pPr marL="0" marR="0">
              <a:spcBef>
                <a:spcPts val="0"/>
              </a:spcBef>
              <a:spcAft>
                <a:spcPts val="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Conceptual Framework</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r>
              <a:rPr lang="en-US" sz="1800" dirty="0">
                <a:effectLst/>
                <a:latin typeface="Times New Roman" panose="02020603050405020304" pitchFamily="18" charset="0"/>
                <a:ea typeface="SimSun" panose="02010600030101010101" pitchFamily="2" charset="-122"/>
              </a:rPr>
              <a:t>The conceptual framework serves as a foundational guide for understanding the various elements and their interconnections within the study. It provides a structured approach to examining the factors that influence the integration of AI within organizations. The purpose of the conceptual framework is to offer a comprehensive overview that facilitates the identification and analysis of critical variables and their relationships (Venkatesh et al., 2003).</a:t>
            </a:r>
          </a:p>
          <a:p>
            <a:r>
              <a:rPr lang="en-US" sz="1800" dirty="0">
                <a:effectLst/>
                <a:latin typeface="Times New Roman" panose="02020603050405020304" pitchFamily="18" charset="0"/>
                <a:ea typeface="SimSun" panose="02010600030101010101" pitchFamily="2" charset="-122"/>
              </a:rPr>
              <a:t>Organizational culture plays a pivotal role in the successful adoption and implementation of AI technologies. A culture that fosters innovation, flexibility, and openness to change significantly enhances the likelihood of successful AI integration (Schein, 2010). Leadership support is equally crucial, as leaders who champion AI initiatives can drive organizational commitment and resource allocation (Avolio &amp; Bass, 2004). Additionally, employee training and skills development are essential, ensuring that the workforce is adequately prepared to work with AI technologies and can maximize their potential (Noe, 2017).</a:t>
            </a:r>
          </a:p>
          <a:p>
            <a:r>
              <a:rPr lang="en-US" sz="1800" dirty="0">
                <a:effectLst/>
                <a:latin typeface="Times New Roman" panose="02020603050405020304" pitchFamily="18" charset="0"/>
                <a:ea typeface="SimSun" panose="02010600030101010101" pitchFamily="2" charset="-122"/>
              </a:rPr>
              <a:t>A robust technological infrastructure is a prerequisite for effective AI implementation. This includes having the necessary hardware, software, and network capabilities to support AI applications. The impact of technological infrastructure on AI implementation is profound, as it directly affects the performance, scalability, and integration of AI systems within the organization (Henderson &amp; Venkatraman, 1993).</a:t>
            </a:r>
          </a:p>
          <a:p>
            <a:r>
              <a:rPr lang="en-US" sz="1800" dirty="0">
                <a:effectLst/>
                <a:latin typeface="Times New Roman" panose="02020603050405020304" pitchFamily="18" charset="0"/>
                <a:ea typeface="SimSun" panose="02010600030101010101" pitchFamily="2" charset="-122"/>
              </a:rPr>
              <a:t>The perceived usefulness of AI technologies significantly influences their acceptance and utilization. If users believe that AI can enhance their productivity and job performance, they are more likely to embrace it (Davis, 1989). Ease of use and overall user experience also play critical roles. Intuitive and user-friendly AI systems encourage adoption and sustained usage (Venkatesh &amp; Davis, 2000).</a:t>
            </a:r>
          </a:p>
          <a:p>
            <a:r>
              <a:rPr lang="en-US" sz="1800" dirty="0">
                <a:effectLst/>
                <a:latin typeface="Times New Roman" panose="02020603050405020304" pitchFamily="18" charset="0"/>
                <a:ea typeface="SimSun" panose="02010600030101010101" pitchFamily="2" charset="-122"/>
              </a:rPr>
              <a:t>Institutional pressures, such as competitive dynamics and industry trends, can drive organizations to adopt AI to remain competitive (DiMaggio &amp; Powell, 1983). Additionally, the regulatory environment and industry standards shape the way organizations implement AI, ensuring compliance and fostering best practices (Scott, 2014). Understanding the dynamics between these variables is essential for a holistic view of AI integration within organizations. The relationships between organizational factors, technological infrastructure, user perception, and external influences are complex and interdependent (Rogers, 2003).</a:t>
            </a:r>
          </a:p>
          <a:p>
            <a:r>
              <a:rPr lang="en-US" sz="1800" dirty="0">
                <a:effectLst/>
                <a:latin typeface="Times New Roman" panose="02020603050405020304" pitchFamily="18" charset="0"/>
                <a:ea typeface="SimSun" panose="02010600030101010101" pitchFamily="2" charset="-122"/>
              </a:rPr>
              <a:t>A thorough analysis of these interconnections helps in identifying leverage points for successful AI implementation. Practical implementation of the conceptual framework involves applying these insights to develop strategies that enhance AI adoption. Organizations can tailor their approaches based on the identified factors, ensuring a more effective and efficient integration process. The implications for organizational strategy include improved decision-making, increased competitiveness, and enhanced operational efficiency (Venkatesh et al., 2003).</a:t>
            </a:r>
          </a:p>
          <a:p>
            <a:r>
              <a:rPr lang="en-US" sz="1800" dirty="0">
                <a:effectLst/>
                <a:latin typeface="Times New Roman" panose="02020603050405020304" pitchFamily="18" charset="0"/>
                <a:ea typeface="SimSun" panose="02010600030101010101" pitchFamily="2" charset="-122"/>
              </a:rPr>
              <a:t>In summary, the conceptual framework provides a comprehensive understanding of the critical factors influencing AI integration within organizations. Future research directions could explore the evolving nature of these factors, the emergence of new technologies, and their implications for organizational strategy and performance (Scott, 2014).</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149977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Literature review </a:t>
            </a:r>
          </a:p>
        </p:txBody>
      </p:sp>
      <p:sp>
        <p:nvSpPr>
          <p:cNvPr id="6" name="Content Placeholder 5"/>
          <p:cNvSpPr>
            <a:spLocks noGrp="1"/>
          </p:cNvSpPr>
          <p:nvPr>
            <p:ph idx="1"/>
          </p:nvPr>
        </p:nvSpPr>
        <p:spPr>
          <a:xfrm>
            <a:off x="457200" y="1219200"/>
            <a:ext cx="8229600" cy="4419601"/>
          </a:xfrm>
        </p:spPr>
        <p:txBody>
          <a:bodyPr>
            <a:normAutofit fontScale="40000" lnSpcReduction="20000"/>
          </a:bodyPr>
          <a:lstStyle/>
          <a:p>
            <a:pPr>
              <a:lnSpc>
                <a:spcPct val="240000"/>
              </a:lnSpc>
              <a:spcBef>
                <a:spcPts val="1700"/>
              </a:spcBef>
              <a:spcAft>
                <a:spcPts val="1650"/>
              </a:spcAft>
            </a:pPr>
            <a:r>
              <a:rPr lang="en-US" sz="1800" b="1" kern="2200" dirty="0">
                <a:effectLst/>
                <a:latin typeface="Times New Roman" panose="02020603050405020304" pitchFamily="18" charset="0"/>
                <a:ea typeface="等线" panose="02010600030101010101" pitchFamily="2" charset="-122"/>
                <a:cs typeface="Times New Roman" panose="02020603050405020304" pitchFamily="18" charset="0"/>
              </a:rPr>
              <a:t>Empirical Literature Review</a:t>
            </a:r>
            <a:endParaRPr lang="en-US" sz="1800" b="1" kern="2200" dirty="0">
              <a:effectLst/>
              <a:latin typeface="Calibri" panose="020F0502020204030204" pitchFamily="34" charset="0"/>
              <a:ea typeface="等线" panose="02010600030101010101" pitchFamily="2" charset="-122"/>
              <a:cs typeface="Times New Roman" panose="02020603050405020304" pitchFamily="18" charset="0"/>
            </a:endParaRPr>
          </a:p>
          <a:p>
            <a:r>
              <a:rPr lang="en-US" sz="1800" b="1" dirty="0">
                <a:effectLst/>
                <a:latin typeface="Times New Roman" panose="02020603050405020304" pitchFamily="18" charset="0"/>
                <a:ea typeface="SimSun" panose="02010600030101010101" pitchFamily="2" charset="-122"/>
              </a:rPr>
              <a:t>Empirical Literature Review</a:t>
            </a:r>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 "Empirical Literature Review" section serves as a critical examination of existing studies and research findings related to AI adoption. It aims to provide a comprehensive analysis of empirical evidence while identifying trends, patterns, and best practices in the field (Brynjolfsson &amp; McAfee, 2014).</a:t>
            </a:r>
          </a:p>
          <a:p>
            <a:r>
              <a:rPr lang="en-US" sz="1800" b="1" dirty="0">
                <a:effectLst/>
                <a:latin typeface="Times New Roman" panose="02020603050405020304" pitchFamily="18" charset="0"/>
                <a:ea typeface="SimSun" panose="02010600030101010101" pitchFamily="2" charset="-122"/>
              </a:rPr>
              <a:t>Analysis of Existing Studies and Research Findings</a:t>
            </a:r>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This subsection delves into a thorough analysis of current literature on AI adoption within organizational contexts. It synthesizes findings from various studies to highlight prevalent themes, challenges, and outcomes associated with integrating AI technologies (Davenport &amp; </a:t>
            </a:r>
            <a:r>
              <a:rPr lang="en-US" sz="1800" dirty="0" err="1">
                <a:effectLst/>
                <a:latin typeface="Times New Roman" panose="02020603050405020304" pitchFamily="18" charset="0"/>
                <a:ea typeface="SimSun" panose="02010600030101010101" pitchFamily="2" charset="-122"/>
              </a:rPr>
              <a:t>Ronanki</a:t>
            </a:r>
            <a:r>
              <a:rPr lang="en-US" sz="1800" dirty="0">
                <a:effectLst/>
                <a:latin typeface="Times New Roman" panose="02020603050405020304" pitchFamily="18" charset="0"/>
                <a:ea typeface="SimSun" panose="02010600030101010101" pitchFamily="2" charset="-122"/>
              </a:rPr>
              <a:t>, 2018; </a:t>
            </a:r>
            <a:r>
              <a:rPr lang="en-US" sz="1800" dirty="0" err="1">
                <a:effectLst/>
                <a:latin typeface="Times New Roman" panose="02020603050405020304" pitchFamily="18" charset="0"/>
                <a:ea typeface="SimSun" panose="02010600030101010101" pitchFamily="2" charset="-122"/>
              </a:rPr>
              <a:t>Iansiti</a:t>
            </a:r>
            <a:r>
              <a:rPr lang="en-US" sz="1800" dirty="0">
                <a:effectLst/>
                <a:latin typeface="Times New Roman" panose="02020603050405020304" pitchFamily="18" charset="0"/>
                <a:ea typeface="SimSun" panose="02010600030101010101" pitchFamily="2" charset="-122"/>
              </a:rPr>
              <a:t> &amp; Lakhani, 2020). By examining a range of empirical evidence, researchers can gain insights into the real-world applications and impacts of AI across different sectors and organizational settings (</a:t>
            </a:r>
            <a:r>
              <a:rPr lang="en-US" sz="1800" dirty="0" err="1">
                <a:effectLst/>
                <a:latin typeface="Times New Roman" panose="02020603050405020304" pitchFamily="18" charset="0"/>
                <a:ea typeface="SimSun" panose="02010600030101010101" pitchFamily="2" charset="-122"/>
              </a:rPr>
              <a:t>Bessen</a:t>
            </a:r>
            <a:r>
              <a:rPr lang="en-US" sz="1800" dirty="0">
                <a:effectLst/>
                <a:latin typeface="Times New Roman" panose="02020603050405020304" pitchFamily="18" charset="0"/>
                <a:ea typeface="SimSun" panose="02010600030101010101" pitchFamily="2" charset="-122"/>
              </a:rPr>
              <a:t>, 2019).</a:t>
            </a:r>
          </a:p>
          <a:p>
            <a:r>
              <a:rPr lang="en-US" sz="1800" b="1" dirty="0">
                <a:effectLst/>
                <a:latin typeface="Times New Roman" panose="02020603050405020304" pitchFamily="18" charset="0"/>
                <a:ea typeface="SimSun" panose="02010600030101010101" pitchFamily="2" charset="-122"/>
              </a:rPr>
              <a:t>Identification of Trends, Patterns, and Best Practices in AI Adoption</a:t>
            </a:r>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Here, the focus is on identifying emerging trends and patterns in AI adoption practices. This includes examining successful strategies, organizational approaches, and contextual factors that influence the adoption and implementation of AI technologies (</a:t>
            </a:r>
            <a:r>
              <a:rPr lang="en-US" sz="1800" dirty="0" err="1">
                <a:effectLst/>
                <a:latin typeface="Times New Roman" panose="02020603050405020304" pitchFamily="18" charset="0"/>
                <a:ea typeface="SimSun" panose="02010600030101010101" pitchFamily="2" charset="-122"/>
              </a:rPr>
              <a:t>Westerman</a:t>
            </a:r>
            <a:r>
              <a:rPr lang="en-US" sz="1800" dirty="0">
                <a:effectLst/>
                <a:latin typeface="Times New Roman" panose="02020603050405020304" pitchFamily="18" charset="0"/>
                <a:ea typeface="SimSun" panose="02010600030101010101" pitchFamily="2" charset="-122"/>
              </a:rPr>
              <a:t>, Bonnet, &amp; McAfee, 2014). By identifying best practices, researchers can glean insights into what drives successful AI initiatives and how organizations can optimize their adoption strategies to maximize benefits and mitigate risks (Brynjolfsson &amp; </a:t>
            </a:r>
            <a:r>
              <a:rPr lang="en-US" sz="1800" dirty="0" err="1">
                <a:effectLst/>
                <a:latin typeface="Times New Roman" panose="02020603050405020304" pitchFamily="18" charset="0"/>
                <a:ea typeface="SimSun" panose="02010600030101010101" pitchFamily="2" charset="-122"/>
              </a:rPr>
              <a:t>McElheran</a:t>
            </a:r>
            <a:r>
              <a:rPr lang="en-US" sz="1800" dirty="0">
                <a:effectLst/>
                <a:latin typeface="Times New Roman" panose="02020603050405020304" pitchFamily="18" charset="0"/>
                <a:ea typeface="SimSun" panose="02010600030101010101" pitchFamily="2" charset="-122"/>
              </a:rPr>
              <a:t>, 2016).</a:t>
            </a:r>
          </a:p>
          <a:p>
            <a:r>
              <a:rPr lang="en-US" sz="1800" b="1" dirty="0">
                <a:effectLst/>
                <a:latin typeface="Times New Roman" panose="02020603050405020304" pitchFamily="18" charset="0"/>
                <a:ea typeface="SimSun" panose="02010600030101010101" pitchFamily="2" charset="-122"/>
              </a:rPr>
              <a:t>Assessment of Methodological Approaches</a:t>
            </a:r>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This subsection evaluates the methodological approaches employed in existing studies. It assesses the rigor, validity, and reliability of research methodologies used to investigate AI adoption (Yin, 2018). By critically examining methodological choices such as sampling methods, data collection techniques, and analytical frameworks, researchers can ascertain the robustness of empirical findings and identify areas for methodological improvement in future research (Eisenhardt, 1989).</a:t>
            </a:r>
          </a:p>
          <a:p>
            <a:r>
              <a:rPr lang="en-US" sz="1800" b="1" dirty="0">
                <a:effectLst/>
                <a:latin typeface="Times New Roman" panose="02020603050405020304" pitchFamily="18" charset="0"/>
                <a:ea typeface="SimSun" panose="02010600030101010101" pitchFamily="2" charset="-122"/>
              </a:rPr>
              <a:t>Evaluation of Strengths and Limitations in Previous Research</a:t>
            </a:r>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Here, researchers critically evaluate the strengths and weaknesses of previous research efforts on AI adoption. This includes assessing the reliability of findings, the generalizability of results across different contexts, and the extent to which studies address key theoretical and practical aspects of AI adoption (</a:t>
            </a:r>
            <a:r>
              <a:rPr lang="en-US" sz="1800" dirty="0" err="1">
                <a:effectLst/>
                <a:latin typeface="Times New Roman" panose="02020603050405020304" pitchFamily="18" charset="0"/>
                <a:ea typeface="SimSun" panose="02010600030101010101" pitchFamily="2" charset="-122"/>
              </a:rPr>
              <a:t>Tegmark</a:t>
            </a:r>
            <a:r>
              <a:rPr lang="en-US" sz="1800" dirty="0">
                <a:effectLst/>
                <a:latin typeface="Times New Roman" panose="02020603050405020304" pitchFamily="18" charset="0"/>
                <a:ea typeface="SimSun" panose="02010600030101010101" pitchFamily="2" charset="-122"/>
              </a:rPr>
              <a:t>, 2017). By understanding the limitations of existing research, researchers can propose methodological refinements and avenues for future investigation (O'Neil, 2016).</a:t>
            </a:r>
          </a:p>
          <a:p>
            <a:r>
              <a:rPr lang="en-US" sz="1800" b="1" dirty="0">
                <a:effectLst/>
                <a:latin typeface="Times New Roman" panose="02020603050405020304" pitchFamily="18" charset="0"/>
                <a:ea typeface="SimSun" panose="02010600030101010101" pitchFamily="2" charset="-122"/>
              </a:rPr>
              <a:t>Critical Examination of Empirical Evidence</a:t>
            </a:r>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This subsection involves a critical examination of empirical evidence related to AI adoption. Researchers scrutinize the quality of data, the robustness of findings, and the implications of research outcomes for theory and practice (</a:t>
            </a:r>
            <a:r>
              <a:rPr lang="en-US" sz="1800" dirty="0" err="1">
                <a:effectLst/>
                <a:latin typeface="Times New Roman" panose="02020603050405020304" pitchFamily="18" charset="0"/>
                <a:ea typeface="SimSun" panose="02010600030101010101" pitchFamily="2" charset="-122"/>
              </a:rPr>
              <a:t>Mittelstadt</a:t>
            </a:r>
            <a:r>
              <a:rPr lang="en-US" sz="1800" dirty="0">
                <a:effectLst/>
                <a:latin typeface="Times New Roman" panose="02020603050405020304" pitchFamily="18" charset="0"/>
                <a:ea typeface="SimSun" panose="02010600030101010101" pitchFamily="2" charset="-122"/>
              </a:rPr>
              <a:t> et al., 2016). By critically analyzing empirical evidence, researchers can draw meaningful conclusions about the impact of AI on organizational performance, innovation capabilities, and strategic decision-making processes (Brynjolfsson &amp; </a:t>
            </a:r>
            <a:r>
              <a:rPr lang="en-US" sz="1800" dirty="0" err="1">
                <a:effectLst/>
                <a:latin typeface="Times New Roman" panose="02020603050405020304" pitchFamily="18" charset="0"/>
                <a:ea typeface="SimSun" panose="02010600030101010101" pitchFamily="2" charset="-122"/>
              </a:rPr>
              <a:t>McElheran</a:t>
            </a:r>
            <a:r>
              <a:rPr lang="en-US" sz="1800" dirty="0">
                <a:effectLst/>
                <a:latin typeface="Times New Roman" panose="02020603050405020304" pitchFamily="18" charset="0"/>
                <a:ea typeface="SimSun" panose="02010600030101010101" pitchFamily="2" charset="-122"/>
              </a:rPr>
              <a:t>, 2016).</a:t>
            </a:r>
          </a:p>
          <a:p>
            <a:r>
              <a:rPr lang="en-US" sz="1800" b="1" dirty="0">
                <a:effectLst/>
                <a:latin typeface="Times New Roman" panose="02020603050405020304" pitchFamily="18" charset="0"/>
                <a:ea typeface="SimSun" panose="02010600030101010101" pitchFamily="2" charset="-122"/>
              </a:rPr>
              <a:t>Assessment of Consistency and Consensus in Findings</a:t>
            </a:r>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Here, researchers assess the consistency and consensus among empirical findings across different studies. They identify areas of agreement and divergence in research outcomes, theoretical frameworks, and practical implications of AI adoption (Binns, 2018). By evaluating consistency and consensus, researchers can identify emerging trends, unresolved debates, and opportunities for further research that contribute to advancing knowledge in the field (</a:t>
            </a:r>
            <a:r>
              <a:rPr lang="en-US" sz="1800" dirty="0" err="1">
                <a:effectLst/>
                <a:latin typeface="Times New Roman" panose="02020603050405020304" pitchFamily="18" charset="0"/>
                <a:ea typeface="SimSun" panose="02010600030101010101" pitchFamily="2" charset="-122"/>
              </a:rPr>
              <a:t>Iansiti</a:t>
            </a:r>
            <a:r>
              <a:rPr lang="en-US" sz="1800" dirty="0">
                <a:effectLst/>
                <a:latin typeface="Times New Roman" panose="02020603050405020304" pitchFamily="18" charset="0"/>
                <a:ea typeface="SimSun" panose="02010600030101010101" pitchFamily="2" charset="-122"/>
              </a:rPr>
              <a:t> &amp; Lakhani, 2020).</a:t>
            </a:r>
          </a:p>
          <a:p>
            <a:r>
              <a:rPr lang="en-US" sz="1800" b="1" dirty="0">
                <a:effectLst/>
                <a:latin typeface="Times New Roman" panose="02020603050405020304" pitchFamily="18" charset="0"/>
                <a:ea typeface="SimSun" panose="02010600030101010101" pitchFamily="2" charset="-122"/>
              </a:rPr>
              <a:t>Identification of Gaps and Areas Requiring Further Investigation</a:t>
            </a:r>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Finally, this subsection identifies gaps in the existing literature and highlights areas that warrant further investigation. Researchers pinpoint overlooked topics, understudied organizational contexts, or emerging issues in AI adoption that require deeper exploration (</a:t>
            </a:r>
            <a:r>
              <a:rPr lang="en-US" sz="1800" dirty="0" err="1">
                <a:effectLst/>
                <a:latin typeface="Times New Roman" panose="02020603050405020304" pitchFamily="18" charset="0"/>
                <a:ea typeface="SimSun" panose="02010600030101010101" pitchFamily="2" charset="-122"/>
              </a:rPr>
              <a:t>Tegmark</a:t>
            </a:r>
            <a:r>
              <a:rPr lang="en-US" sz="1800" dirty="0">
                <a:effectLst/>
                <a:latin typeface="Times New Roman" panose="02020603050405020304" pitchFamily="18" charset="0"/>
                <a:ea typeface="SimSun" panose="02010600030101010101" pitchFamily="2" charset="-122"/>
              </a:rPr>
              <a:t>, 2017). By identifying research gaps, researchers can propose new research directions, methodologies, and theoretical frameworks to advance understanding and inform practical strategies for AI adoption (</a:t>
            </a:r>
            <a:r>
              <a:rPr lang="en-US" sz="1800" dirty="0" err="1">
                <a:effectLst/>
                <a:latin typeface="Times New Roman" panose="02020603050405020304" pitchFamily="18" charset="0"/>
                <a:ea typeface="SimSun" panose="02010600030101010101" pitchFamily="2" charset="-122"/>
              </a:rPr>
              <a:t>Bessen</a:t>
            </a:r>
            <a:r>
              <a:rPr lang="en-US" sz="1800" dirty="0">
                <a:effectLst/>
                <a:latin typeface="Times New Roman" panose="02020603050405020304" pitchFamily="18" charset="0"/>
                <a:ea typeface="SimSun" panose="02010600030101010101" pitchFamily="2" charset="-122"/>
              </a:rPr>
              <a:t>, 2019).</a:t>
            </a:r>
          </a:p>
          <a:p>
            <a:r>
              <a:rPr lang="en-US" sz="1800" b="1" dirty="0">
                <a:effectLst/>
                <a:latin typeface="Times New Roman" panose="02020603050405020304" pitchFamily="18" charset="0"/>
                <a:ea typeface="SimSun" panose="02010600030101010101" pitchFamily="2" charset="-122"/>
              </a:rPr>
              <a:t>Conclusion</a:t>
            </a:r>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In conclusion, the "Empirical Literature Review" section synthesizes empirical evidence, evaluates methodological approaches, and identifies trends, patterns, strengths, and limitations in existing research on AI adoption. It critically examines empirical findings, assesses consistency across studies, and identifies gaps that point to areas requiring further investigation (Brynjolfsson &amp; McAfee, 2014). This comprehensive review contributes to building a robust knowledge base, informing future research agendas, and guiding practical applications of AI technologies in organizational settings (</a:t>
            </a:r>
            <a:r>
              <a:rPr lang="en-US" sz="1800" dirty="0" err="1">
                <a:effectLst/>
                <a:latin typeface="Times New Roman" panose="02020603050405020304" pitchFamily="18" charset="0"/>
                <a:ea typeface="SimSun" panose="02010600030101010101" pitchFamily="2" charset="-122"/>
              </a:rPr>
              <a:t>Westerman</a:t>
            </a:r>
            <a:r>
              <a:rPr lang="en-US" sz="1800" dirty="0">
                <a:effectLst/>
                <a:latin typeface="Times New Roman" panose="02020603050405020304" pitchFamily="18" charset="0"/>
                <a:ea typeface="SimSun" panose="02010600030101010101" pitchFamily="2" charset="-122"/>
              </a:rPr>
              <a:t> et al., 2014).</a:t>
            </a:r>
          </a:p>
          <a:p>
            <a:pPr marL="0" marR="0">
              <a:spcBef>
                <a:spcPts val="0"/>
              </a:spcBef>
              <a:spcAft>
                <a:spcPts val="0"/>
              </a:spcAft>
            </a:pPr>
            <a:r>
              <a:rPr lang="en-US" sz="1600" dirty="0">
                <a:effectLst/>
                <a:latin typeface="Calibri" panose="020F0502020204030204" pitchFamily="34" charset="0"/>
                <a:ea typeface="等线" panose="02010600030101010101" pitchFamily="2" charset="-122"/>
                <a:cs typeface="Times New Roman" panose="02020603050405020304" pitchFamily="18" charset="0"/>
              </a:rPr>
              <a:t> </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19188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Background </a:t>
            </a:r>
          </a:p>
        </p:txBody>
      </p:sp>
      <p:sp>
        <p:nvSpPr>
          <p:cNvPr id="6" name="Content Placeholder 5"/>
          <p:cNvSpPr>
            <a:spLocks noGrp="1"/>
          </p:cNvSpPr>
          <p:nvPr>
            <p:ph idx="1"/>
          </p:nvPr>
        </p:nvSpPr>
        <p:spPr>
          <a:xfrm>
            <a:off x="457200" y="1219200"/>
            <a:ext cx="8229600" cy="4419601"/>
          </a:xfrm>
        </p:spPr>
        <p:txBody>
          <a:bodyPr>
            <a:normAutofit lnSpcReduction="10000"/>
          </a:bodyPr>
          <a:lstStyle/>
          <a:p>
            <a:pPr marL="457200" lvl="1" indent="0">
              <a:lnSpc>
                <a:spcPct val="200000"/>
              </a:lnSpc>
              <a:spcBef>
                <a:spcPts val="1300"/>
              </a:spcBef>
              <a:spcAft>
                <a:spcPts val="1300"/>
              </a:spcAft>
              <a:buNone/>
            </a:pPr>
            <a:endParaRPr lang="en-US" sz="1200" dirty="0">
              <a:effectLst/>
              <a:latin typeface="Times New Roman" panose="02020603050405020304" pitchFamily="18" charset="0"/>
              <a:ea typeface="等线" panose="02010600030101010101" pitchFamily="2" charset="-122"/>
              <a:cs typeface="Times New Roman" panose="02020603050405020304" pitchFamily="18" charset="0"/>
            </a:endParaRPr>
          </a:p>
          <a:p>
            <a:pPr marL="457200" lvl="1" indent="0">
              <a:lnSpc>
                <a:spcPct val="200000"/>
              </a:lnSpc>
              <a:spcBef>
                <a:spcPts val="1300"/>
              </a:spcBef>
              <a:spcAft>
                <a:spcPts val="1300"/>
              </a:spcAft>
              <a:buNone/>
            </a:pP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In an era defined by rapid technological advancement and digital disruption, the quest for innovation has become paramount for organizations seeking to thrive in today's competitive landscape. As industries undergo unprecedented transformation and traditional business models are challenged, organizations are compelled to embrace innovation as a means of staying relevant and resilient amidst the tide of change. At the heart of this imperative lies the recognition that innovation is not merely a luxury but a necessity for survival in an increasingly dynamic and interconnected </a:t>
            </a:r>
            <a:r>
              <a:rPr lang="en-US" sz="1200" dirty="0" err="1">
                <a:effectLst/>
                <a:latin typeface="Times New Roman" panose="02020603050405020304" pitchFamily="18" charset="0"/>
                <a:ea typeface="等线" panose="02010600030101010101" pitchFamily="2" charset="-122"/>
                <a:cs typeface="Times New Roman" panose="02020603050405020304" pitchFamily="18" charset="0"/>
              </a:rPr>
              <a:t>world.Amidst</a:t>
            </a: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this backdrop, the emergence of artificial intelligence (AI) has emerged as a trans-formative force, offering unprecedented opportunities for organizations to unlock new realms of efficiency, productivity, and growth. AI technologies, encompassing machine learning, natural language processing, and advanced analytics, empower organizations to harness the power of data in ways previously unimaginable.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gn="just">
              <a:lnSpc>
                <a:spcPct val="200000"/>
              </a:lnSpc>
              <a:spcBef>
                <a:spcPts val="0"/>
              </a:spcBef>
              <a:spcAft>
                <a:spcPts val="0"/>
              </a:spcAft>
              <a:buNone/>
            </a:pP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Literature review </a:t>
            </a:r>
          </a:p>
        </p:txBody>
      </p:sp>
      <p:sp>
        <p:nvSpPr>
          <p:cNvPr id="6" name="Content Placeholder 5"/>
          <p:cNvSpPr>
            <a:spLocks noGrp="1"/>
          </p:cNvSpPr>
          <p:nvPr>
            <p:ph idx="1"/>
          </p:nvPr>
        </p:nvSpPr>
        <p:spPr>
          <a:xfrm>
            <a:off x="457200" y="1219200"/>
            <a:ext cx="8229600" cy="4419601"/>
          </a:xfrm>
        </p:spPr>
        <p:txBody>
          <a:bodyPr>
            <a:normAutofit fontScale="47500" lnSpcReduction="20000"/>
          </a:bodyPr>
          <a:lstStyle/>
          <a:p>
            <a:pPr>
              <a:lnSpc>
                <a:spcPct val="240000"/>
              </a:lnSpc>
              <a:spcBef>
                <a:spcPts val="1700"/>
              </a:spcBef>
              <a:spcAft>
                <a:spcPts val="1650"/>
              </a:spcAft>
            </a:pPr>
            <a:r>
              <a:rPr lang="en-US" sz="1800" b="1" kern="2200" dirty="0">
                <a:effectLst/>
                <a:latin typeface="Times New Roman" panose="02020603050405020304" pitchFamily="18" charset="0"/>
                <a:ea typeface="等线" panose="02010600030101010101" pitchFamily="2" charset="-122"/>
                <a:cs typeface="Times New Roman" panose="02020603050405020304" pitchFamily="18" charset="0"/>
              </a:rPr>
              <a:t>Methodological Approaches</a:t>
            </a:r>
            <a:endParaRPr lang="en-US" sz="1800" b="1" kern="2200" dirty="0">
              <a:effectLst/>
              <a:latin typeface="Calibri" panose="020F0502020204030204" pitchFamily="34" charset="0"/>
              <a:ea typeface="等线" panose="02010600030101010101" pitchFamily="2" charset="-122"/>
              <a:cs typeface="Times New Roman" panose="02020603050405020304" pitchFamily="18" charset="0"/>
            </a:endParaRPr>
          </a:p>
          <a:p>
            <a:r>
              <a:rPr lang="en-US" sz="1800" dirty="0">
                <a:effectLst/>
                <a:latin typeface="Times New Roman" panose="02020603050405020304" pitchFamily="18" charset="0"/>
                <a:ea typeface="SimSun" panose="02010600030101010101" pitchFamily="2" charset="-122"/>
              </a:rPr>
              <a:t> </a:t>
            </a:r>
            <a:r>
              <a:rPr lang="en-US" sz="1800" b="1" dirty="0">
                <a:effectLst/>
                <a:latin typeface="Times New Roman" panose="02020603050405020304" pitchFamily="18" charset="0"/>
                <a:ea typeface="SimSun" panose="02010600030101010101" pitchFamily="2" charset="-122"/>
              </a:rPr>
              <a:t>Overview of Methodological Approaches</a:t>
            </a:r>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Understanding AI adoption within organizational contexts requires a nuanced grasp of methodological approaches prevalent in current literature. These approaches span qualitative methods like case studies and ethnographic research to quantitative techniques such as surveys and experimental designs. Each approach offers unique strengths: qualitative methods delve deeply into stakeholder perceptions and decision-making processes regarding AI adoption, providing rich contextual insights (Yin, 2018). Conversely, quantitative methods enable systematic measurement of variables like adoption rates and user acceptance, offering empirical support for theoretical frameworks (Creswell, 2014).</a:t>
            </a:r>
          </a:p>
          <a:p>
            <a:r>
              <a:rPr lang="en-US" sz="1800" b="1" dirty="0">
                <a:effectLst/>
                <a:latin typeface="Times New Roman" panose="02020603050405020304" pitchFamily="18" charset="0"/>
                <a:ea typeface="SimSun" panose="02010600030101010101" pitchFamily="2" charset="-122"/>
              </a:rPr>
              <a:t>Critical Analysis of Methodologies</a:t>
            </a:r>
            <a:r>
              <a:rPr lang="en-US" sz="1800" dirty="0">
                <a:effectLst/>
                <a:latin typeface="Times New Roman" panose="02020603050405020304" pitchFamily="18" charset="0"/>
                <a:ea typeface="SimSun" panose="02010600030101010101" pitchFamily="2" charset="-122"/>
              </a:rPr>
              <a:t>: A critical examination of methodologies reveals inherent strengths and limitations in studying AI adoption. Qualitative methods excel in capturing intricate adoption processes but may lack generalizability, focusing intensely on specific contexts (Eisenhardt, 1989). In contrast, quantitative approaches offer broader applicability and statistical rigor but risk oversimplifying the complex behaviors underpinning organizational adoption (Robson, 2011). Hybrid methodologies, blending qualitative depth with quantitative breadth, present promising avenues for triangulating findings and enhancing methodological robustness (Teddlie &amp; </a:t>
            </a:r>
            <a:r>
              <a:rPr lang="en-US" sz="1800" dirty="0" err="1">
                <a:effectLst/>
                <a:latin typeface="Times New Roman" panose="02020603050405020304" pitchFamily="18" charset="0"/>
                <a:ea typeface="SimSun" panose="02010600030101010101" pitchFamily="2" charset="-122"/>
              </a:rPr>
              <a:t>Tashakkori</a:t>
            </a:r>
            <a:r>
              <a:rPr lang="en-US" sz="1800" dirty="0">
                <a:effectLst/>
                <a:latin typeface="Times New Roman" panose="02020603050405020304" pitchFamily="18" charset="0"/>
                <a:ea typeface="SimSun" panose="02010600030101010101" pitchFamily="2" charset="-122"/>
              </a:rPr>
              <a:t>, 2009). Understanding these nuances is crucial for aligning research objectives with appropriate methodologies that yield actionable insights into AI adoption dynamics.</a:t>
            </a:r>
          </a:p>
          <a:p>
            <a:r>
              <a:rPr lang="en-US" sz="1800" b="1" dirty="0">
                <a:effectLst/>
                <a:latin typeface="Times New Roman" panose="02020603050405020304" pitchFamily="18" charset="0"/>
                <a:ea typeface="SimSun" panose="02010600030101010101" pitchFamily="2" charset="-122"/>
              </a:rPr>
              <a:t>Synthesis of Previous Studies</a:t>
            </a:r>
            <a:r>
              <a:rPr lang="en-US" sz="1800" dirty="0">
                <a:effectLst/>
                <a:latin typeface="Times New Roman" panose="02020603050405020304" pitchFamily="18" charset="0"/>
                <a:ea typeface="SimSun" panose="02010600030101010101" pitchFamily="2" charset="-122"/>
              </a:rPr>
              <a:t>: Synthesizing previous studies provides a panoramic view of pivotal findings and emerging trends in AI adoption research. Existing literature underscores diverse factors influencing adoption outcomes, including organizational readiness, leadership support, technological infrastructure, and external pressures (Venkatesh et al., 2003). Moreover, synthesis unveils evolving methodologies and theoretical frameworks, reflecting advancements in comprehending AI integration complexities within organizational settings (Hsieh &amp; Wang, 2007). By integrating findings from disparate studies, researchers discern common patterns, identify gaps in knowledge, and lay the groundwork for informed theoretical advancements and empirical investigations.</a:t>
            </a:r>
          </a:p>
          <a:p>
            <a:r>
              <a:rPr lang="en-US" sz="1800" b="1" dirty="0">
                <a:effectLst/>
                <a:latin typeface="Times New Roman" panose="02020603050405020304" pitchFamily="18" charset="0"/>
                <a:ea typeface="SimSun" panose="02010600030101010101" pitchFamily="2" charset="-122"/>
              </a:rPr>
              <a:t>Identification of Trends, Challenges, and Best Practices</a:t>
            </a:r>
            <a:r>
              <a:rPr lang="en-US" sz="1800" dirty="0">
                <a:effectLst/>
                <a:latin typeface="Times New Roman" panose="02020603050405020304" pitchFamily="18" charset="0"/>
                <a:ea typeface="SimSun" panose="02010600030101010101" pitchFamily="2" charset="-122"/>
              </a:rPr>
              <a:t>: Identifying trends, challenges, and best practices illuminates the evolving landscape of AI adoption. Emerging trends spotlight a shift toward AI-driven innovation, digital transformation, and operational efficiencies enhancement (Brynjolfsson &amp; </a:t>
            </a:r>
            <a:r>
              <a:rPr lang="en-US" sz="1800" dirty="0" err="1">
                <a:effectLst/>
                <a:latin typeface="Times New Roman" panose="02020603050405020304" pitchFamily="18" charset="0"/>
                <a:ea typeface="SimSun" panose="02010600030101010101" pitchFamily="2" charset="-122"/>
              </a:rPr>
              <a:t>McElheran</a:t>
            </a:r>
            <a:r>
              <a:rPr lang="en-US" sz="1800" dirty="0">
                <a:effectLst/>
                <a:latin typeface="Times New Roman" panose="02020603050405020304" pitchFamily="18" charset="0"/>
                <a:ea typeface="SimSun" panose="02010600030101010101" pitchFamily="2" charset="-122"/>
              </a:rPr>
              <a:t>, 2016). Concurrently, challenges like technological complexity, data privacy concerns, and organizational resistance underscore intricate barriers impeding widespread AI adoption (Binns et al., 2018). Best practices gleaned from successful case studies and empirical evidence showcase effective strategies for overcoming adoption hurdles and maximizing AI technology benefits (Davenport &amp; </a:t>
            </a:r>
            <a:r>
              <a:rPr lang="en-US" sz="1800" dirty="0" err="1">
                <a:effectLst/>
                <a:latin typeface="Times New Roman" panose="02020603050405020304" pitchFamily="18" charset="0"/>
                <a:ea typeface="SimSun" panose="02010600030101010101" pitchFamily="2" charset="-122"/>
              </a:rPr>
              <a:t>Ronanki</a:t>
            </a:r>
            <a:r>
              <a:rPr lang="en-US" sz="1800" dirty="0">
                <a:effectLst/>
                <a:latin typeface="Times New Roman" panose="02020603050405020304" pitchFamily="18" charset="0"/>
                <a:ea typeface="SimSun" panose="02010600030101010101" pitchFamily="2" charset="-122"/>
              </a:rPr>
              <a:t>, 2018). Distilling these insights empowers organizations to navigate complexities, mitigate risks, and capitalize on opportunities presented by AI integration initiatives.</a:t>
            </a:r>
          </a:p>
          <a:p>
            <a:r>
              <a:rPr lang="en-US" sz="1800" b="1" dirty="0">
                <a:effectLst/>
                <a:latin typeface="Times New Roman" panose="02020603050405020304" pitchFamily="18" charset="0"/>
                <a:ea typeface="SimSun" panose="02010600030101010101" pitchFamily="2" charset="-122"/>
              </a:rPr>
              <a:t>Insights into AI Adoption Drivers and Barriers</a:t>
            </a:r>
            <a:r>
              <a:rPr lang="en-US" sz="1800" dirty="0">
                <a:effectLst/>
                <a:latin typeface="Times New Roman" panose="02020603050405020304" pitchFamily="18" charset="0"/>
                <a:ea typeface="SimSun" panose="02010600030101010101" pitchFamily="2" charset="-122"/>
              </a:rPr>
              <a:t>: Insights into AI adoption drivers and barriers unveil the multifaceted factors shaping organizational decisions. Adoption drivers encompass perceived benefits like enhanced decision-making, competitive advantage, and cost efficiencies through AI applications (Chau &amp; Hu, 2001). Conversely, adoption barriers encompass technical complexities, cultural resistance, regulatory compliance, and ethical considerations surrounding AI deployment (Gable et al., 2017). Understanding these dynamics informs strategic planning and resource allocation, enabling organizations to proactively address impediments and cultivate an enabling environment for AI adoption and integration.</a:t>
            </a:r>
          </a:p>
          <a:p>
            <a:pPr marL="0" marR="0">
              <a:spcBef>
                <a:spcPts val="0"/>
              </a:spcBef>
              <a:spcAft>
                <a:spcPts val="0"/>
              </a:spcAft>
            </a:pPr>
            <a:r>
              <a:rPr lang="en-US" sz="1600" b="1" dirty="0">
                <a:effectLst/>
                <a:latin typeface="Calibri" panose="020F0502020204030204" pitchFamily="34" charset="0"/>
                <a:ea typeface="等线" panose="02010600030101010101" pitchFamily="2" charset="-122"/>
                <a:cs typeface="Times New Roman" panose="02020603050405020304" pitchFamily="18" charset="0"/>
              </a:rPr>
              <a:t>Establishing the Foundation for Conceptual Framework Development</a:t>
            </a:r>
            <a:r>
              <a:rPr lang="en-US" sz="1600" dirty="0">
                <a:effectLst/>
                <a:latin typeface="Calibri" panose="020F0502020204030204" pitchFamily="34" charset="0"/>
                <a:ea typeface="等线" panose="02010600030101010101" pitchFamily="2" charset="-122"/>
                <a:cs typeface="Times New Roman" panose="02020603050405020304" pitchFamily="18" charset="0"/>
              </a:rPr>
              <a:t>: Establishing a foundation for conceptual framework development integrates methodological insights, critical analyses, synthesized findings, and identified trends into a cohesive structure. This foundational step underpins the construction of a structured approach to comprehending the complexities of AI adoption within organizational contexts. The conceptual framework will delineate key variables, their interrelationships, and theoretical foundations, guiding future research endeavors and informing evidence-based strategies for successful AI implementation (Miles &amp; Huberman, 1994). Grounding conceptual development in empirical evidence and methodological rigor advances theoretical discourse and practical applications in the dynamic field of AI adoption research.</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2047487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Literature review </a:t>
            </a:r>
          </a:p>
        </p:txBody>
      </p:sp>
      <p:sp>
        <p:nvSpPr>
          <p:cNvPr id="6" name="Content Placeholder 5"/>
          <p:cNvSpPr>
            <a:spLocks noGrp="1"/>
          </p:cNvSpPr>
          <p:nvPr>
            <p:ph idx="1"/>
          </p:nvPr>
        </p:nvSpPr>
        <p:spPr>
          <a:xfrm>
            <a:off x="457200" y="1219200"/>
            <a:ext cx="8229600" cy="4419601"/>
          </a:xfrm>
        </p:spPr>
        <p:txBody>
          <a:bodyPr>
            <a:normAutofit/>
          </a:bodyPr>
          <a:lstStyle/>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
        <p:nvSpPr>
          <p:cNvPr id="3" name="Rectangle 1">
            <a:extLst>
              <a:ext uri="{FF2B5EF4-FFF2-40B4-BE49-F238E27FC236}">
                <a16:creationId xmlns:a16="http://schemas.microsoft.com/office/drawing/2014/main" id="{0616F1E1-EC65-67C8-9C57-ACB7708DC222}"/>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7744" rIns="91440" bIns="1840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Case Study: Leveraging AI for Organizational Transformation - A Comparative Analysis</a:t>
            </a:r>
            <a:endParaRPr kumimoji="0" lang="en-US" altLang="en-US" sz="16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Introduction</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As organizations increasingly integrate artificial intelligence (AI) into their operations, understanding the diverse range of AI solutions and their impact on business transformation is crucial. This case study provides a comparative analysis of various leading AI offerings, examining how they address organizational challenges and drive strategic objectives. By focusing on Tattiana AI and comparing it with other prominent AI solutions, we aim to highlight its unique value proposition and identify areas for potential enhancement.</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Overview of AI Solutions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IBM Watson: A Comprehensive Analysis</a:t>
            </a:r>
            <a:endParaRPr kumimoji="0" lang="en-US" altLang="en-US" sz="16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  </a:t>
            </a:r>
            <a:r>
              <a:rPr kumimoji="0" lang="en-US" altLang="en-US" sz="16500" b="0" i="0" u="none" strike="noStrike" cap="none" normalizeH="0" baseline="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          </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Overview</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IBM Watson is a trailblazer in the artificial intelligence (AI) field, distinguished by its advanced natural language processing (NLP) and machine learning (ML) capabilities. Launched as a response to the growing demand for sophisticated AI solutions, Watson has positioned itself as a comprehensive platform offering a range of tools and services. These include Watson Assistant, designed for AI-driven customer service, and Watson Discovery, which provides in-depth data analysis and insights. This analysis examines Watson's strengths and weaknesses to better understand its role and effectiveness in organizational contexts.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Strengths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1. Robust Natural Language Processing Capabilities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Watson's NLP technology is one of its most notable strengths. It enables the system to understand, interpret, and generate human language with a high degree of accuracy. This capability is pivotal for applications such as: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Customer Service:</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Watson Assistant leverages NLP to provide intelligent, context-aware interactions in customer service. It can understand user queries, provide relevant responses, and improve over time through machine learning.</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Data Analysis: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Watson Discovery utilizes advanced NLP to extract meaningful insights from large volumes of unstructured data, helping organizations make informed decisions based on comprehensive data analysis.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advanced NLP capabilities of Watson contribute to its effectiveness in automating complex tasks and delivering accurate results, thus enhancing operational efficiency and decision-making processes.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2. Scalable and Customizable Solutions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IBM Watson offers scalable solutions that can be tailored to meet specific organizational needs. This flexibility is crucial for businesses of varying sizes and industries, as it allows for:</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Custom Development:</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Organizations can develop bespoke applications using Watson’s APIs and tools. This customization ensures that the AI solutions align with unique business requirements and processes.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Scalability:</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Watson's infrastructure supports the scaling of applications as businesses grow. Whether an organization is expanding its customer base or increasing its data volume, Watson can accommodate these changes without compromising performance.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ability to scale and customize Watson’s solutions makes it a versatile choice for businesses seeking to integrate AI into their operations effectively.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3. Extensive Support and Resources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IBM provides a comprehensive suite of resources to support the deployment and utilization of Watson’s tools: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Documentation:</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Detailed documentation is available for developers and users, offering guidance on implementing and using Watson’s features.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Training Programs: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IBM offers training programs and certification courses to help users and developers gain proficiency in Watson’s tools.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Customer Support:</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IBM provides robust customer support services, including technical assistance and consulting, to address implementation challenges and optimize the use of Watson’s capabilities.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extensive support and resources available help organizations navigate the complexities of AI integration, ensuring a smoother adoption process and maximizing the benefits of Watson’s solutions.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Weaknesses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1. Complexity in Implementation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One of the primary challenges associated with IBM Watson is the complexity involved in its implementation: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Steep Learning Curve:</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The breadth of features and functionalities can lead to a steep learning curve for new users. Organizations may need to invest significant time and resources in training and familiarization.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Complex Integration:</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Integrating Watson’s solutions with existing systems can be complex, requiring careful planning and execution. This complexity can be a barrier for organizations with limited technical expertise or resources.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complexity of implementation can affect the speed and efficiency of adopting Watson’s solutions, potentially impacting the overall return on investment (ROI).</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2. High Costs for Enterprise-Level Solutions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IBM Watson’s solutions can be expensive, particularly for smaller organizations or those with limited budgets: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Pricing Model:</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The pricing for Watson’s enterprise-level solutions can be high, which may pose a challenge for organizations with budget constraints. The cost of licensing, deployment, and ongoing usage needs to be considered.</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Cost of Customization:</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While Watson offers customizable solutions, the costs associated with tailoring the platform to specific business needs can add up, making it less accessible for smaller enterprises.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high costs associated with Watson’s solutions may limit its accessibility for smaller organizations and affect the overall affordability of implementing AI technologies.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Conclusion</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IBM Watson stands out in the AI landscape due to its robust NLP capabilities, scalability, and extensive support resources. These strengths make it a powerful tool for enhancing customer service and data analysis within organizations. However, the complexity of implementation and high costs associated with enterprise-level solutions present challenges that organizations must carefully consider.</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 evaluating Watson for organizational use, businesses should weigh these strengths and weaknesses against their specific needs and capabilities. Understanding these factors will help organizations make informed decisions about integrating IBM Watson into their operations and leveraging its AI capabilities to achieve strategic objectives.</a:t>
            </a:r>
            <a:endParaRPr kumimoji="0" lang="en-US" altLang="en-US" sz="16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2. Microsoft Azure AI</a:t>
            </a:r>
            <a:endParaRPr kumimoji="0" lang="en-US" altLang="en-US" sz="16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  </a:t>
            </a:r>
            <a:r>
              <a:rPr kumimoji="0" lang="en-US" altLang="en-US" sz="15400" b="0" i="0" u="none" strike="noStrike" cap="none" normalizeH="0" baseline="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Microsoft Azure AI is a comprehensive suite of artificial intelligence services offered by Microsoft, designed to facilitate a wide range of applications from machine learning to cognitive services. Azure AI's offerings include Azure Machine Learning for sophisticated predictive analytics and Azure Cognitive Services, which cover various tasks such as computer vision, speech recognition, and language processing.</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Strengths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Integration with Microsoft Ecosystem</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Seamless Integration</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Azure AI integrates seamlessly with Microsoft's suite of products, including Office 365, Dynamics 365, and the broader Azure cloud platform. This integration enhances productivity and streamlines workflows for organizations already utilizing Microsoft technologies.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Unified Experience</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The integration provides a cohesive experience, allowing for unified data management and analysis across Microsoft applications. This is particularly beneficial for organizations seeking to leverage their existing Microsoft investments for AI initiatives.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Extensive Machine Learning Capabilities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Advanced Analytics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Azure Machine Learning offers robust tools for building, training, and deploying machine learning models. It supports a range of algorithms and frameworks, including deep learning, reinforcement learning, and traditional machine learning methods.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Automated ML</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The platform includes features such as Automated Machine Learning (AutoML), which simplifies model development by automating the selection and tuning of machine learning models. This capability is particularly advantageous for users with varying levels of expertise in data science.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Flexible and Scalable Solutions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Deployment Options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Azure AI provides flexible deployment options, including cloud-based solutions, on-premises deployment, and hybrid configurations. This flexibility allows organizations to tailor their AI implementations to specific needs and infrastructure constraints.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Scalability</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The platform is designed to scale seamlessly with organizational needs. It supports varying levels of data processing and computational power, making it suitable for small-scale projects as well as large-scale enterprise deployments.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Weaknesses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Steeper Learning Curve for Advanced Features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Complexity of Features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The breadth of Azure AI's features can pose a learning curve for users, particularly when dealing with advanced functionalities. Navigating the extensive toolset requires a solid understanding of both AI concepts and Azure's ecosystem.</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Training Requirements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Users may need to invest in specialized training or consult with experts to fully utilize the advanced features of Azure AI, which can be a barrier for organizations with limited resources or technical expertise.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Potentially High Costs for Extensive Usage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Pricing Structure</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The pricing model of Azure AI can become complex and costly, especially for extensive or high-volume usage. Costs may include charges for data storage, computational power, and specific AI services, which can add up significantly as usage scales.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Cost Management</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Managing and optimizing costs can be challenging, requiring organizations to closely monitor usage and implement cost-control measures to avoid unexpected expenses. Organizations must carefully plan their AI budgets and usage to ensure cost-effectiveness.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3. Google Cloud AI</a:t>
            </a:r>
            <a:endParaRPr kumimoji="0" lang="en-US" altLang="en-US" sz="16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en-US" sz="183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Google Cloud AI represents a comprehensive suite of artificial intelligence and machine learning tools offered by Google Cloud Platform. It includes advanced solutions such as AutoML for custom model development and Vertex AI for streamlined machine learning operations. This suite is designed to cater to a broad spectrum of AI needs, from basic model building to complex predictive analytics.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Strengths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Advanced Machine Learning Algorithms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State-of-the-Art Models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Google Cloud AI is renowned for its cutting-edge machine learning algorithms, including state-of-the-art models for natural language processing, computer vision, and deep learning. These algorithms are built on Google’s extensive research and development in AI and offer high performance in various applications.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Innovation and Updates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Google Cloud AI benefits from continuous advancements in machine learning technologies, ensuring that users have access to the latest and most powerful tools available. This includes advancements in neural network architectures, transfer learning, and pre-trained models.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User-Friendly AutoML Tools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Simplified Model Building</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Google Cloud’s AutoML suite simplifies the process of creating custom machine learning models by automating tasks such as feature engineering, model selection, and hyperparameter tuning. This feature is particularly valuable for users with limited machine learning expertise or those seeking to accelerate model development.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Accessibility</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AutoML tools enable users to build high-quality models without requiring extensive coding knowledge or data science skills. This democratization of AI technology helps organizations of all sizes leverage machine learning capabilities.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Strong Integration with Google Services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Seamless Ecosystem Integration</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Google Cloud AI integrates seamlessly with other Google services such as BigQuery, Google Analytics, and Google Drive. This integration enhances data management, analytics, and collaboration, allowing organizations to leverage existing Google tools for a more cohesive AI strategy.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Enhanced Data Analytics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The synergy between Google Cloud AI and Google’s data services provides powerful analytics capabilities, enabling organizations to derive actionable insights from their data efficiently.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Weaknesses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Limited Support for Non-Google Cloud Environments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Optimization for Google Cloud</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Google Cloud AI is optimized for use within Google’s cloud environment, which can create challenges for organizations that use multi-cloud or hybrid cloud strategies. Integration with other cloud platforms or on-premises systems may require additional effort and technical adjustments.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Vendor Lock-In</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Organizations heavily invested in Google Cloud services may face difficulties if they wish to transition to other cloud providers. This vendor lock-in can limit flexibility and increase dependency on Google’s ecosystem.</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Pricing Complexity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Intricate Pricing Structure</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Google Cloud AI’s pricing can be complex, with various factors influencing costs, such as data storage, computational power, and specific AI services used. The complexity of the pricing model can make it challenging for organizations to accurately estimate and manage their expenses.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Unexpected Costs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Due to the intricate nature of the pricing structure, organizations may encounter unexpected costs if they do not closely monitor usage and optimize their AI resource allocation. This requires careful budgeting and cost management strategies.</a:t>
            </a:r>
            <a:endParaRPr kumimoji="0" lang="en-US" altLang="en-US" sz="16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Amazon Web Services (AWS) AI</a:t>
            </a:r>
            <a:endParaRPr kumimoji="0" lang="en-US" altLang="en-US" sz="16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600" b="0" i="0" u="none" strike="noStrike" cap="none" normalizeH="0" baseline="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  </a:t>
            </a:r>
            <a:r>
              <a:rPr kumimoji="0" lang="en-US" altLang="en-US" sz="18600" b="0" i="0" u="none" strike="noStrike" cap="none" normalizeH="0" baseline="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Amazon Web Services (AWS) AI offers a comprehensive suite of artificial intelligence and machine learning tools designed to meet a wide array of business needs. This suite includes specialized services such as Amazon Lex for creating conversational interfaces, Amazon Rekognition for image and video analysis, and Amazon SageMaker for developing and deploying machine learning models. AWS AI is known for its robust infrastructure and broad service offerings that support various AI and data analytics applications.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Strengths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Wide Range of AI Services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Diverse Toolset</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AWS AI provides an extensive range of tools catering to different AI needs. Amazon Lex enables the development of conversational agents and chatbots, while Amazon Rekognition offers advanced image and video analysis capabilities, including object detection, facial recognition, and activity recognition. Amazon SageMaker supports the entire machine learning lifecycle, from data preparation to model training and deployment.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Specialized Capabilities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Each service is designed with specific functionalities in mind, allowing organizations to select the tools that best fit their use cases. This specialization ensures high performance and accuracy in various AI applications, including natural language understanding, visual analysis, and predictive modeling.</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Strong Integration with AWS Infrastructure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Seamless Integration</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AWS AI services are deeply integrated with AWS’s broader cloud infrastructure, including services such as Amazon S3 for storage, Amazon RDS for relational databases, and AWS Lambda for serverless computing. This integration facilitates efficient data management, processing, and deployment of AI solutions.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Unified Ecosystem</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The cohesive AWS ecosystem allows organizations to leverage multiple services in tandem, creating streamlined workflows and reducing the complexity of managing separate systems. This unified approach enhances operational efficiency and enables comprehensive AI strategies.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Scalable and Flexible Solutions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Elastic Scalability</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AWS’s cloud infrastructure supports scalable solutions that can adjust based on demand. Organizations can scale their AI applications up or down as needed, ensuring that resources align with business requirements and workloads.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Flexible Deployment Options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AWS AI services offer flexibility in deployment, allowing organizations to use on-demand services, reserved instances, or spot instances based on their needs and budget constraints. This flexibility helps organizations manage costs while adapting to changing demands.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Weaknesses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Overwhelming Range of Options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Complex Service Selection</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The extensive range of AWS AI services can be overwhelming for organizations, particularly those new to cloud-based AI solutions. Navigating and selecting the appropriate services for specific use cases requires a deep understanding of each tool’s capabilities and integration points.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Management Complexity</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Managing multiple AWS services and ensuring they work harmoniously can be complex. Organizations may need to invest in specialized expertise or consulting services to effectively leverage the full spectrum of AWS AI offerings.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Cost Management Challenges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Intricate Pricing Structure</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AWS’s pricing model for AI services can be intricate, with various metrics such as data storage, computation hours, and API calls influencing costs. This complexity can make it challenging for organizations to predict and control expenses accurately.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Potential for Unexpected Costs</a:t>
            </a:r>
            <a:r>
              <a:rPr kumimoji="0" lang="en-US" altLang="en-US" sz="1200" b="0" i="0" u="none" strike="noStrike" cap="none" normalizeH="0" baseline="0">
                <a:ln>
                  <a:noFill/>
                </a:ln>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Due to the pay-as-you-go model and numerous pricing options, organizations might encounter unexpected costs if they do not carefully monitor their usage and optimize resource allocation. Effective cost management strategies are essential to avoid budget overruns and ensure financial sustainability.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Conclusion</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Amazon Web Services (AWS) AI offers a powerful and versatile set of tools for a wide range of artificial intelligence applications. Its strengths lie in the diversity of services, seamless integration with AWS infrastructure, and scalability. However, the broad range of options can be overwhelming, and managing costs effectively requires careful planning and monitoring. Organizations seeking to implement AWS AI should consider these factors and leverage AWS’s extensive resources and support to maximize the benefits of their AI investments.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Tattiana AI</a:t>
            </a:r>
            <a:endParaRPr kumimoji="0" lang="en-US" altLang="en-US" sz="16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600" b="0" i="0" u="none" strike="noStrike" cap="none" normalizeH="0" baseline="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  </a:t>
            </a:r>
            <a:r>
              <a:rPr kumimoji="0" lang="en-US" altLang="en-US" sz="18600" b="0" i="0" u="none" strike="noStrike" cap="none" normalizeH="0" baseline="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Tattiana AI is an emerging AI solution designed to enhance organizational workflows and decision-making through advanced technology. This section provides an in-depth analysis of Tattiana AI’s strengths and weaknesses in comparison to established AI offerings.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Strengths: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Tailored to Organizational Workflow Optimization:</a:t>
            </a: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Tattiana AI stands out for its focus on optimizing and streamlining organizational workflows. It is designed with specific attention to operational needs, enabling organizations to tailor the system to fit their unique processes. This specialized approach ensures that Tattiana AI can effectively address distinct challenges within different departments or business functions, facilitating improvements in efficiency and productivity.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Intuitive User Interface with Robust Support:</a:t>
            </a: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One of Tattiana AI's key advantages is its user-friendly interface, which is designed to be intuitive for both technical and non-technical users. This ease of use is complemented by dedicated support services that assist organizations in the deployment and maintenance of the system. By prioritizing user experience and providing comprehensive support, Tattiana AI helps reduce the learning curve and promotes smoother adoption across various organizational levels.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Cost-Effective and Scalable:</a:t>
            </a: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Tattiana AI offers a cost-effective solution that is accessible to organizations of varying sizes and budgets. Its scalability allows businesses to start with a solution that meets their current needs and expand as their requirements grow. This flexibility makes Tattiana AI an attractive option for organizations looking for a balance between functionality and affordability.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Weaknesses: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Limited to Specific Integration Scenarios:</a:t>
            </a: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While Tattiana AI is designed for streamlined integration with certain systems, it may encounter challenges when integrating with some existing infrastructure. This limitation can require additional customization efforts, potentially leading to increased implementation time and costs. Organizations with complex or highly customized systems may need to invest in additional resources to achieve seamless integration.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Potentially Less Mature Compared to Established Solutions:</a:t>
            </a: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As a newer entrant in the AI market, Tattiana AI may not yet offer the same level of maturity as more established solutions like IBM Watson, Microsoft Azure AI, Google Cloud AI, and AWS AI. This relative immaturity could be reflected in fewer advanced features, less extensive ecosystem support, and a smaller user community. Consequently, organizations might face limitations in terms of feature richness and third-party integrations.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Conclusion: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Tattiana AI provides a promising solution for organizations seeking to enhance their workflows and decision-making processes through advanced AI technology. Its tailored approach to workflow optimization, user-friendly interface, and cost-effective scalability offer significant advantages. However, potential limitations in integration flexibility and relative immaturity compared to more established solutions should be carefully considered. Organizations evaluating Tattiana AI should weigh these factors against their specific needs and existing infrastructure to determine the best fit for their AI adoption strategy.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en-US" sz="153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en-US" sz="186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en-US" sz="186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en-US" sz="129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figure : Tattiana AI</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6. ChatGPT</a:t>
            </a:r>
            <a:endParaRPr kumimoji="0" lang="en-US" altLang="en-US" sz="16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en-US" sz="143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ChatGPT, developed by OpenAI, stands out as a leading conversational AI model recognized for its sophisticated natural language processing (NLP) capabilities. This model is widely acclaimed for its ability to generate human-like dialogue and offer insightful responses across a variety of applications. This section provides an in-depth analysis of ChatGPT's strengths and weaknesses in the context of organizational transformation, highlighting its potential benefits and limitations for business use.</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Strengths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Advanced Natural Language Understanding and Generation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ChatGPT demonstrates exceptional proficiency in natural language understanding and generation, enabling it to engage in coherent, contextually appropriate conversations. This capability is particularly advantageous for applications such as customer support, virtual assistants, and content generation. By effectively interpreting and responding to user queries, ChatGPT enhances user interactions and optimizes communication processes within organizations. The model’s ability to generate nuanced and context-aware responses allows it to address complex customer inquiries and provide meaningful assistance.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Versatile Use Cases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versatility of ChatGPT is one of its key strengths. It can be applied to a wide array of scenarios, including chatbots for customer service, interactive agents for employee support, and educational tools for training and development. This broad applicability makes ChatGPT a valuable asset for organizations seeking to leverage AI for diverse operational needs. Its adaptability to various contexts and industries supports a range of functions, from improving customer engagement to automating routine tasks, thereby contributing to overall organizational efficiency and innovation.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Ease of Integration and Deployment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Designed with user-friendly integration in mind, ChatGPT features an API-based architecture that simplifies its deployment into existing systems and workflows. This ease of integration enables organizations to incorporate conversational AI capabilities with minimal disruption to their operations. The straightforward deployment process helps accelerate the adoption of AI technologies, allowing businesses to quickly realize the benefits of enhanced communication and automated interactions. The model’s compatibility with various platforms ensures that it can be seamlessly integrated into a range of applications, from web interfaces to mobile apps.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Weaknesses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Contextual Limitations and Response Accuracy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Despite its advanced NLP capabilities, ChatGPT faces challenges in understanding complex or ambiguous contexts. The model generates responses based on patterns identified in its training data, which can sometimes lead to inaccuracies or misunderstandings. For instance, it may struggle with highly specialized or nuanced queries where precise contextual understanding is crucial. Organizations must be aware of these limitations and implement additional validation mechanisms, such as human oversight or supplementary algorithms, to ensure the accuracy and relevance of responses. Continuous refinement and testing are necessary to mitigate potential errors and improve the model's performance.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Ethical and Bias Concerns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Ethical considerations and bias management are significant challenges associated with ChatGPT. As with other AI models, ChatGPT may inadvertently produce biased or inappropriate responses based on the data it was trained on. These biases can arise from historical or contextual factors present in the training data. To address these concerns, organizations need to establish robust monitoring and feedback systems to detect and correct biased behavior. Ongoing refinement and updates to the training data are essential to enhance fairness and ensure that the model aligns with ethical standards and organizational values.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Resource Intensive for Large-Scale Deployments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While ChatGPT is accessible and deployable, its use in large-scale or resource-intensive applications can present challenges. The computational demands associated with running ChatGPT at scale may lead to significant costs and infrastructure requirements. Organizations with extensive deployment needs should carefully manage these resources to balance performance with cost-effectiveness. Effective resource allocation and optimization strategies are necessary to ensure that large-scale implementations remain sustainable and efficient.</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Conclusion</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ChatGPT represents a powerful conversational AI solution with advanced capabilities in natural language understanding and generation. Its versatility, ease of integration, and ability to enhance organizational communication make it a valuable tool for a wide range of applications. However, organizations must address potential limitations, including contextual understanding challenges, ethical and bias concerns, and resource demands. By carefully evaluating these factors and implementing appropriate strategies, businesses can leverage ChatGPT’s strengths while mitigating its weaknesses, thereby maximizing the benefits of conversational AI in driving organizational transformation and innovation.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7 Gemini AI</a:t>
            </a:r>
            <a:endParaRPr kumimoji="0" lang="en-US" altLang="en-US" sz="16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  </a:t>
            </a:r>
            <a:r>
              <a:rPr kumimoji="0" lang="en-US" altLang="en-US" sz="18600" b="0" i="0" u="none" strike="noStrike" cap="none" normalizeH="0" baseline="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Gemini AI, developed by Google, stands at the forefront of AI innovation, offering a versatile and advanced solution tailored for diverse organizational needs. This analysis provides an in-depth look at Gemini AI’s strengths and weaknesses, highlighting its potential impact on organizational transformation.</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Strengths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Advanced Machine Learning Models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Gemini AI is recognized for its use of cutting-edge machine learning models, which are integral to its high performance. These models excel in handling complex tasks such as predictive analytics, natural language processing (NLP), and pattern recognition. By leveraging state-of-the-art algorithms, Gemini AI can generate highly accurate predictions, insights, and data-driven decisions. This capability is crucial for organizations that require advanced analytical tools for strategic planning, forecasting, and operational efficiency. The robust performance in NLP further enhances its value in applications like customer service, content generation, and sentiment analysis.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Modular and Customizable Architecture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 standout feature of Gemini AI is its modular and customizable architecture. This design allows organizations to tailor the AI solution to their specific needs by selecting and integrating various functional modules. Whether an organization requires capabilities for data analysis, customer engagement, or automated processes, Gemini AI can be configured to meet these needs. This modularity ensures that the solution can adapt to diverse business environments and use cases, providing a high degree of flexibility. Organizations benefit from this adaptability as it enables the deployment of targeted AI solutions that align with their strategic objectives and operational requirements.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Seamless Integration with Existing Systems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Gemini AI is engineered for smooth integration with existing IT infrastructure and business systems. Its compatibility with popular platforms and tools facilitates a streamlined implementation process, minimizing disruption to current workflows. This ease of integration is supported by comprehensive documentation and robust support from the vendor, which helps organizations deploy the AI solution efficiently. The ability to integrate seamlessly with legacy systems and modern technologies ensures that businesses can enhance their operations without overhauling their entire IT landscape.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High Performance and Scalability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Designed to handle large volumes of data and complex computations, Gemini AI excels in performance and scalability. The solution is capable of maintaining high efficiency and speed even as data loads and computational demands increase. This scalability allows organizations to expand their use of AI resources in response to growing needs or evolving business requirements. The ability to scale effectively makes Gemini AI suitable for both small-scale projects and large enterprise deployments, ensuring that it remains a valuable asset as organizational needs change.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Weaknesses</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Complexity in Configuration and Use</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Despite its advanced capabilities, Gemini AI presents challenges related to configuration and usability. The complexity of setting up and optimizing the various modules can be significant, particularly for organizations lacking extensive technical expertise. The need for specialized training or support services to fully utilize the solution's features may represent a barrier for smaller organizations or those with limited technical resources. Addressing these complexities requires a commitment to ongoing training and support to ensure that the organization can maximize the benefits of the AI solution.</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Cost Considerations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high performance and advanced features of Gemini AI come with associated costs that may be substantial, especially for large-scale implementations. Organizations must carefully evaluate their budget and financial resources when considering Gemini AI, as the investment in implementation and maintenance can be significant. It is crucial to weigh the potential benefits against the costs to determine the overall value of the solution. For some organizations, the financial outlay may be a critical factor in the decision-making process.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Dependence on High-Quality Data</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effectiveness of Gemini AI is heavily dependent on the quality of the data it processes. To deliver accurate and actionable insights, the AI models require high-quality, well-structured data. Organizations with incomplete or inconsistent data may face challenges in achieving optimal performance from Gemini AI. Ensuring data quality and integrity is essential for maximizing the benefits of the solution. Organizations need to implement robust data management practices to support the AI system and achieve the desired outcomes.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Potential Integration Issues with Non-Standard Systems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While Gemini AI supports integration with many popular platforms and tools, there may be challenges when dealing with non-standard or legacy systems. The need for additional customization or middleware to connect with such systems can increase implementation time and costs. Addressing these integration issues may require additional technical expertise and resources, potentially complicating the deployment process. Organizations using non-standard systems should plan for potential integration hurdles and allocate resources accordingly.</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Conclusion</a:t>
            </a:r>
            <a:endParaRPr kumimoji="0" lang="en-US" altLang="en-US" sz="1400" b="1" i="0" u="none" strike="noStrike" cap="none" normalizeH="0" baseline="0">
              <a:ln>
                <a:noFill/>
              </a:ln>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Gemini AI represents a powerful and versatile AI solution with advanced machine learning capabilities, modular architecture, and high performance. Its strengths in handling complex tasks, seamless integration, and scalability make it a valuable tool for organizational transformation. However, the complexities associated with configuration, cost considerations, dependence on high-quality data, and integration challenges must be carefully managed. Organizations should assess these factors in relation to their specific needs and capabilities to ensure a successful deployment. By addressing potential weaknesses and leveraging its strengths, businesses can harness the full potential of Gemini AI to drive innovation, improve operational efficiency, and achieve their strategic goals.</a:t>
            </a: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614F496E-9F67-C00D-2838-F47D7E131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25309513"/>
            <a:ext cx="4686301" cy="26289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8BFCADFB-5374-C0CA-9AF3-3BFE1F837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 y="-16576675"/>
            <a:ext cx="4352926" cy="2447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C611E01-8F32-9627-ACDA-1AE8EA0CE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 y="-10755313"/>
            <a:ext cx="51816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726D0FB9-4213-F995-ADA1-2121254B52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8" y="-4673600"/>
            <a:ext cx="5267325" cy="2962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809A764-9BC7-2F5B-1962-1494DF8E23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88" y="2000250"/>
            <a:ext cx="5267325" cy="29622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5B6E90D7-3C17-746D-487F-8D3D47F81C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63" y="6664325"/>
            <a:ext cx="4343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80AAE32-F9C2-71F6-E064-D3CA140A60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3" y="8996363"/>
            <a:ext cx="5267325" cy="296227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A3D6823C-7812-253F-CD59-A2197151F3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1313" y="8996363"/>
            <a:ext cx="5267325" cy="29622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061A8BA5-30D6-B2D5-DCAE-99BB73A2F7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63" y="11830050"/>
            <a:ext cx="3638550" cy="204787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extLst>
              <a:ext uri="{FF2B5EF4-FFF2-40B4-BE49-F238E27FC236}">
                <a16:creationId xmlns:a16="http://schemas.microsoft.com/office/drawing/2014/main" id="{ECBF12D6-3869-0B1C-65D3-3C0ECE15ED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63" y="13979525"/>
            <a:ext cx="40481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E3222FF-1C10-71A1-4C50-EC1FC7EE5A4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13" y="19267488"/>
            <a:ext cx="5267326"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787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Literature review </a:t>
            </a:r>
          </a:p>
        </p:txBody>
      </p:sp>
      <p:sp>
        <p:nvSpPr>
          <p:cNvPr id="6" name="Content Placeholder 5"/>
          <p:cNvSpPr>
            <a:spLocks noGrp="1"/>
          </p:cNvSpPr>
          <p:nvPr>
            <p:ph idx="1"/>
          </p:nvPr>
        </p:nvSpPr>
        <p:spPr>
          <a:xfrm>
            <a:off x="457200" y="1219200"/>
            <a:ext cx="8229600" cy="4419601"/>
          </a:xfrm>
        </p:spPr>
        <p:txBody>
          <a:bodyPr>
            <a:normAutofit fontScale="62500" lnSpcReduction="20000"/>
          </a:bodyPr>
          <a:lstStyle/>
          <a:p>
            <a:pPr>
              <a:lnSpc>
                <a:spcPct val="173000"/>
              </a:lnSpc>
              <a:spcBef>
                <a:spcPts val="1300"/>
              </a:spcBef>
              <a:spcAft>
                <a:spcPts val="130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CRITIQUE OF THE EXISTING LITERATURE</a:t>
            </a:r>
            <a:endParaRPr lang="en-US" sz="1800" b="1" dirty="0">
              <a:effectLst/>
              <a:latin typeface="Calibri" panose="020F0502020204030204" pitchFamily="34" charset="0"/>
              <a:ea typeface="等线" panose="02010600030101010101" pitchFamily="2" charset="-122"/>
              <a:cs typeface="Times New Roman" panose="02020603050405020304" pitchFamily="18" charset="0"/>
            </a:endParaRPr>
          </a:p>
          <a:p>
            <a:r>
              <a:rPr lang="en-US" sz="1800" dirty="0">
                <a:effectLst/>
                <a:latin typeface="Times New Roman" panose="02020603050405020304" pitchFamily="18" charset="0"/>
                <a:ea typeface="SimSun" panose="02010600030101010101" pitchFamily="2" charset="-122"/>
              </a:rPr>
              <a:t>In the realm of AI integration, existing literature serves as a guiding beacon, shedding light on the challenges and opportunities that lie ahead. As we embark on our exploration of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it is imperative to critically assess the foundations laid by previous researchers. Through a thorough review of empirical and theoretical literature, we aim to discern the strengths and weaknesses inherent in current knowledge and methodologies (</a:t>
            </a:r>
            <a:r>
              <a:rPr lang="en-US" sz="1800" dirty="0" err="1">
                <a:effectLst/>
                <a:latin typeface="Times New Roman" panose="02020603050405020304" pitchFamily="18" charset="0"/>
                <a:ea typeface="SimSun" panose="02010600030101010101" pitchFamily="2" charset="-122"/>
              </a:rPr>
              <a:t>Tranfield</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Denyer</a:t>
            </a:r>
            <a:r>
              <a:rPr lang="en-US" sz="1800" dirty="0">
                <a:effectLst/>
                <a:latin typeface="Times New Roman" panose="02020603050405020304" pitchFamily="18" charset="0"/>
                <a:ea typeface="SimSun" panose="02010600030101010101" pitchFamily="2" charset="-122"/>
              </a:rPr>
              <a:t>, &amp; Smart, 2003). Our critique begins by delving into the methodologies employed by researchers in the field. By scrutinizing the approaches used to investigate AI adoption and implementation, we can identify patterns, trends, and areas for improvement (Creswell &amp; Creswell, 2018). Moreover, we seek to evaluate the robustness of existing research designs, questioning their ability to capture the complexities of real-world AI integration scenarios (Yin, 2018).</a:t>
            </a:r>
          </a:p>
          <a:p>
            <a:r>
              <a:rPr lang="en-US" sz="1800" dirty="0">
                <a:effectLst/>
                <a:latin typeface="Times New Roman" panose="02020603050405020304" pitchFamily="18" charset="0"/>
                <a:ea typeface="SimSun" panose="02010600030101010101" pitchFamily="2" charset="-122"/>
              </a:rPr>
              <a:t>As we traverse the landscape of existing literature, we encounter a multitude of studies that have contributed to our understanding of AI integration. However, amidst the wealth of information, gaps emerge—gaps that present opportunities for further inquiry and exploration (</a:t>
            </a:r>
            <a:r>
              <a:rPr lang="en-US" sz="1800" dirty="0" err="1">
                <a:effectLst/>
                <a:latin typeface="Times New Roman" panose="02020603050405020304" pitchFamily="18" charset="0"/>
                <a:ea typeface="SimSun" panose="02010600030101010101" pitchFamily="2" charset="-122"/>
              </a:rPr>
              <a:t>Boote</a:t>
            </a:r>
            <a:r>
              <a:rPr lang="en-US" sz="1800" dirty="0">
                <a:effectLst/>
                <a:latin typeface="Times New Roman" panose="02020603050405020304" pitchFamily="18" charset="0"/>
                <a:ea typeface="SimSun" panose="02010600030101010101" pitchFamily="2" charset="-122"/>
              </a:rPr>
              <a:t> &amp; </a:t>
            </a:r>
            <a:r>
              <a:rPr lang="en-US" sz="1800" dirty="0" err="1">
                <a:effectLst/>
                <a:latin typeface="Times New Roman" panose="02020603050405020304" pitchFamily="18" charset="0"/>
                <a:ea typeface="SimSun" panose="02010600030101010101" pitchFamily="2" charset="-122"/>
              </a:rPr>
              <a:t>Beile</a:t>
            </a:r>
            <a:r>
              <a:rPr lang="en-US" sz="1800" dirty="0">
                <a:effectLst/>
                <a:latin typeface="Times New Roman" panose="02020603050405020304" pitchFamily="18" charset="0"/>
                <a:ea typeface="SimSun" panose="02010600030101010101" pitchFamily="2" charset="-122"/>
              </a:rPr>
              <a:t>, 2005). By pinpointing these gaps, we can identify areas where our research can make meaningful contributions, pushing the boundaries of knowledge in the field of AI integration (Hart, 1998). Furthermore, our critique extends beyond the methodologies and gaps in existing literature to encompass the conceptual frameworks that underpin previous research. We interrogate the theoretical foundations upon which studies are built, probing the assumptions, biases, and limitations inherent in these frameworks (Sutton &amp; </a:t>
            </a:r>
            <a:r>
              <a:rPr lang="en-US" sz="1800" dirty="0" err="1">
                <a:effectLst/>
                <a:latin typeface="Times New Roman" panose="02020603050405020304" pitchFamily="18" charset="0"/>
                <a:ea typeface="SimSun" panose="02010600030101010101" pitchFamily="2" charset="-122"/>
              </a:rPr>
              <a:t>Staw</a:t>
            </a:r>
            <a:r>
              <a:rPr lang="en-US" sz="1800" dirty="0">
                <a:effectLst/>
                <a:latin typeface="Times New Roman" panose="02020603050405020304" pitchFamily="18" charset="0"/>
                <a:ea typeface="SimSun" panose="02010600030101010101" pitchFamily="2" charset="-122"/>
              </a:rPr>
              <a:t>, 1995). Through this critical analysis, we aim to refine our own conceptual framework, ensuring its relevance and applicability to the study of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a:t>
            </a:r>
          </a:p>
          <a:p>
            <a:r>
              <a:rPr lang="en-US" sz="1800" dirty="0">
                <a:effectLst/>
                <a:latin typeface="Times New Roman" panose="02020603050405020304" pitchFamily="18" charset="0"/>
                <a:ea typeface="SimSun" panose="02010600030101010101" pitchFamily="2" charset="-122"/>
              </a:rPr>
              <a:t>In our quest to critique existing literature, we also examine the empirical findings generated by previous studies. By synthesizing and analyzing research findings, we aim to identify commonalities, contradictions, and areas of ambiguity (Briner, </a:t>
            </a:r>
            <a:r>
              <a:rPr lang="en-US" sz="1800" dirty="0" err="1">
                <a:effectLst/>
                <a:latin typeface="Times New Roman" panose="02020603050405020304" pitchFamily="18" charset="0"/>
                <a:ea typeface="SimSun" panose="02010600030101010101" pitchFamily="2" charset="-122"/>
              </a:rPr>
              <a:t>Denyer</a:t>
            </a:r>
            <a:r>
              <a:rPr lang="en-US" sz="1800" dirty="0">
                <a:effectLst/>
                <a:latin typeface="Times New Roman" panose="02020603050405020304" pitchFamily="18" charset="0"/>
                <a:ea typeface="SimSun" panose="02010600030101010101" pitchFamily="2" charset="-122"/>
              </a:rPr>
              <a:t>, &amp; Rousseau, 2009). This process enables us to distill key insights and extract actionable knowledge that can inform our own research endeavors. Moreover, our critique extends to the broader implications of existing literature for the field of AI integration. We consider how previous research has shaped discourse, influenced policy, and impacted organizational practices (</a:t>
            </a:r>
            <a:r>
              <a:rPr lang="en-US" sz="1800" dirty="0" err="1">
                <a:effectLst/>
                <a:latin typeface="Times New Roman" panose="02020603050405020304" pitchFamily="18" charset="0"/>
                <a:ea typeface="SimSun" panose="02010600030101010101" pitchFamily="2" charset="-122"/>
              </a:rPr>
              <a:t>Petticrew</a:t>
            </a:r>
            <a:r>
              <a:rPr lang="en-US" sz="1800" dirty="0">
                <a:effectLst/>
                <a:latin typeface="Times New Roman" panose="02020603050405020304" pitchFamily="18" charset="0"/>
                <a:ea typeface="SimSun" panose="02010600030101010101" pitchFamily="2" charset="-122"/>
              </a:rPr>
              <a:t> &amp; Roberts, 2006). By reflecting on these implications, we gain a deeper understanding of the context within which our own research operates, allowing us to situate our study within the broader landscape of AI integration.</a:t>
            </a:r>
          </a:p>
          <a:p>
            <a:r>
              <a:rPr lang="en-US" sz="1800" dirty="0">
                <a:effectLst/>
                <a:latin typeface="Times New Roman" panose="02020603050405020304" pitchFamily="18" charset="0"/>
                <a:ea typeface="SimSun" panose="02010600030101010101" pitchFamily="2" charset="-122"/>
              </a:rPr>
              <a:t>In conclusion, our critique of existing literature serves as a foundation upon which our research on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is built. By interrogating methodologies, identifying gaps, evaluating conceptual frameworks, synthesizing empirical findings, and reflecting on broader implications, we aim to contribute to the ongoing discourse surrounding AI integration. Through this critical analysis, we endeavor to advance understanding, foster innovation, and drive progress in the field of AI integration (Gioia, Corley, &amp; Hamilton, 2013; </a:t>
            </a:r>
            <a:r>
              <a:rPr lang="en-US" sz="1800" dirty="0" err="1">
                <a:effectLst/>
                <a:latin typeface="Times New Roman" panose="02020603050405020304" pitchFamily="18" charset="0"/>
                <a:ea typeface="SimSun" panose="02010600030101010101" pitchFamily="2" charset="-122"/>
              </a:rPr>
              <a:t>Tranfield</a:t>
            </a:r>
            <a:r>
              <a:rPr lang="en-US" sz="1800" dirty="0">
                <a:effectLst/>
                <a:latin typeface="Times New Roman" panose="02020603050405020304" pitchFamily="18" charset="0"/>
                <a:ea typeface="SimSun" panose="02010600030101010101" pitchFamily="2" charset="-122"/>
              </a:rPr>
              <a:t> et al., 2003).</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921918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Literature review </a:t>
            </a:r>
          </a:p>
        </p:txBody>
      </p:sp>
      <p:sp>
        <p:nvSpPr>
          <p:cNvPr id="6" name="Content Placeholder 5"/>
          <p:cNvSpPr>
            <a:spLocks noGrp="1"/>
          </p:cNvSpPr>
          <p:nvPr>
            <p:ph idx="1"/>
          </p:nvPr>
        </p:nvSpPr>
        <p:spPr>
          <a:xfrm>
            <a:off x="457200" y="1219200"/>
            <a:ext cx="8229600" cy="4419601"/>
          </a:xfrm>
        </p:spPr>
        <p:txBody>
          <a:bodyPr>
            <a:normAutofit fontScale="70000" lnSpcReduction="20000"/>
          </a:bodyPr>
          <a:lstStyle/>
          <a:p>
            <a:pPr marL="0" marR="0" indent="76200">
              <a:lnSpc>
                <a:spcPct val="200000"/>
              </a:lnSpc>
              <a:spcBef>
                <a:spcPts val="0"/>
              </a:spcBef>
              <a:spcAft>
                <a:spcPts val="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Literature Review Summary</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In summarizing the theoretical review and conceptual framework, it becomes evident that the integration of AI, particularly through </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AI, represents a multifaceted process influenced by various organizational factors and contextual variables. By reviewing empirical and theoretical literature, we have identified gaps and established a conceptual framework that serves as a roadmap for exploring the complexities of AI adoption and implementation. This framework not only guides our analysis of the literature but also informs the research questions and methodologies employed in this study. Through this theoretical lens, we aim to contribute to the existing body of knowledge by offering insights into the determinants of successful AI integration and the mechanisms through which AI adoption can enhance organizational efficiency. By synthesizing research findings and identifying gaps in the literature, we seek to pave the way for future studies and inform practical strategies for organizations embarking on AI initiatives. Ultimately, this theoretical review and conceptual framework lay the groundwork for the empirical investigation that follows, providing a solid foundation for advancing our understanding of AI integration and its implications for organizational performance.</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2271880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Literature review </a:t>
            </a:r>
          </a:p>
        </p:txBody>
      </p:sp>
      <p:sp>
        <p:nvSpPr>
          <p:cNvPr id="6" name="Content Placeholder 5"/>
          <p:cNvSpPr>
            <a:spLocks noGrp="1"/>
          </p:cNvSpPr>
          <p:nvPr>
            <p:ph idx="1"/>
          </p:nvPr>
        </p:nvSpPr>
        <p:spPr>
          <a:xfrm>
            <a:off x="457200" y="1219200"/>
            <a:ext cx="8229600" cy="4419601"/>
          </a:xfrm>
        </p:spPr>
        <p:txBody>
          <a:bodyPr>
            <a:normAutofit fontScale="47500" lnSpcReduction="20000"/>
          </a:bodyPr>
          <a:lstStyle/>
          <a:p>
            <a:pPr>
              <a:lnSpc>
                <a:spcPct val="200000"/>
              </a:lnSpc>
              <a:spcBef>
                <a:spcPts val="1300"/>
              </a:spcBef>
              <a:spcAft>
                <a:spcPts val="130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Research Gaps</a:t>
            </a:r>
            <a:endParaRPr lang="en-US" sz="1800" b="1" dirty="0">
              <a:effectLst/>
              <a:latin typeface="Calibri" panose="020F0502020204030204" pitchFamily="34" charset="0"/>
              <a:ea typeface="等线" panose="02010600030101010101" pitchFamily="2" charset="-122"/>
              <a:cs typeface="Times New Roman" panose="02020603050405020304" pitchFamily="18" charset="0"/>
            </a:endParaRPr>
          </a:p>
          <a:p>
            <a:r>
              <a:rPr lang="en-US" sz="1800" dirty="0">
                <a:effectLst/>
                <a:latin typeface="Times New Roman" panose="02020603050405020304" pitchFamily="18" charset="0"/>
                <a:ea typeface="SimSun" panose="02010600030101010101" pitchFamily="2" charset="-122"/>
              </a:rPr>
              <a:t>In the context of this project, several significant research gaps emerge that warrant further investigation. These areas of inquiry are critical for comprehensively understanding the potential and implications of integrating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within organizational frameworks (</a:t>
            </a:r>
            <a:r>
              <a:rPr lang="en-US" sz="1800" dirty="0" err="1">
                <a:effectLst/>
                <a:latin typeface="Times New Roman" panose="02020603050405020304" pitchFamily="18" charset="0"/>
                <a:ea typeface="SimSun" panose="02010600030101010101" pitchFamily="2" charset="-122"/>
              </a:rPr>
              <a:t>Bessen</a:t>
            </a:r>
            <a:r>
              <a:rPr lang="en-US" sz="1800" dirty="0">
                <a:effectLst/>
                <a:latin typeface="Times New Roman" panose="02020603050405020304" pitchFamily="18" charset="0"/>
                <a:ea typeface="SimSun" panose="02010600030101010101" pitchFamily="2" charset="-122"/>
              </a:rPr>
              <a:t>, 2019). By identifying and addressing these gaps, the research will not only fill existing voids in the literature but also provide actionable insights to enhance the practical application of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a:t>
            </a:r>
          </a:p>
          <a:p>
            <a:r>
              <a:rPr lang="en-US" sz="1800" dirty="0">
                <a:effectLst/>
                <a:latin typeface="Times New Roman" panose="02020603050405020304" pitchFamily="18" charset="0"/>
                <a:ea typeface="SimSun" panose="02010600030101010101" pitchFamily="2" charset="-122"/>
              </a:rPr>
              <a:t>Firstly, there is a need for a detailed analysis of the specific ways in which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influences organizational efficiency. This includes an examination of how AI-driven automation impacts workflow processes, reduces bottlenecks, and reallocates human resources towards more strategic tasks (Brynjolfsson &amp; McAfee, 2014). A thorough investigation into these operational efficiencies can offer empirical data on productivity improvements and the optimization of resource utilization (Davenport &amp; </a:t>
            </a:r>
            <a:r>
              <a:rPr lang="en-US" sz="1800" dirty="0" err="1">
                <a:effectLst/>
                <a:latin typeface="Times New Roman" panose="02020603050405020304" pitchFamily="18" charset="0"/>
                <a:ea typeface="SimSun" panose="02010600030101010101" pitchFamily="2" charset="-122"/>
              </a:rPr>
              <a:t>Ronanki</a:t>
            </a:r>
            <a:r>
              <a:rPr lang="en-US" sz="1800" dirty="0">
                <a:effectLst/>
                <a:latin typeface="Times New Roman" panose="02020603050405020304" pitchFamily="18" charset="0"/>
                <a:ea typeface="SimSun" panose="02010600030101010101" pitchFamily="2" charset="-122"/>
              </a:rPr>
              <a:t>, 2018).</a:t>
            </a:r>
          </a:p>
          <a:p>
            <a:r>
              <a:rPr lang="en-US" sz="1800" dirty="0">
                <a:effectLst/>
                <a:latin typeface="Times New Roman" panose="02020603050405020304" pitchFamily="18" charset="0"/>
                <a:ea typeface="SimSun" panose="02010600030101010101" pitchFamily="2" charset="-122"/>
              </a:rPr>
              <a:t>Secondly, understanding the impact of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on decision-making processes within organizations is crucial. Research should explore how AI integration influences managerial decisions, the speed and accuracy of decision-making, and the overall strategic planning process (Mayer-</a:t>
            </a:r>
            <a:r>
              <a:rPr lang="en-US" sz="1800" dirty="0" err="1">
                <a:effectLst/>
                <a:latin typeface="Times New Roman" panose="02020603050405020304" pitchFamily="18" charset="0"/>
                <a:ea typeface="SimSun" panose="02010600030101010101" pitchFamily="2" charset="-122"/>
              </a:rPr>
              <a:t>Schönberger</a:t>
            </a:r>
            <a:r>
              <a:rPr lang="en-US" sz="1800" dirty="0">
                <a:effectLst/>
                <a:latin typeface="Times New Roman" panose="02020603050405020304" pitchFamily="18" charset="0"/>
                <a:ea typeface="SimSun" panose="02010600030101010101" pitchFamily="2" charset="-122"/>
              </a:rPr>
              <a:t> &amp; </a:t>
            </a:r>
            <a:r>
              <a:rPr lang="en-US" sz="1800" dirty="0" err="1">
                <a:effectLst/>
                <a:latin typeface="Times New Roman" panose="02020603050405020304" pitchFamily="18" charset="0"/>
                <a:ea typeface="SimSun" panose="02010600030101010101" pitchFamily="2" charset="-122"/>
              </a:rPr>
              <a:t>Cukier</a:t>
            </a:r>
            <a:r>
              <a:rPr lang="en-US" sz="1800" dirty="0">
                <a:effectLst/>
                <a:latin typeface="Times New Roman" panose="02020603050405020304" pitchFamily="18" charset="0"/>
                <a:ea typeface="SimSun" panose="02010600030101010101" pitchFamily="2" charset="-122"/>
              </a:rPr>
              <a:t>, 2013). This involves assessing how AI-derived insights are incorporated into business strategies and the extent to which they enhance competitive advantage (Huang &amp; Rust, 2021).</a:t>
            </a:r>
          </a:p>
          <a:p>
            <a:r>
              <a:rPr lang="en-US" sz="1800" dirty="0">
                <a:effectLst/>
                <a:latin typeface="Times New Roman" panose="02020603050405020304" pitchFamily="18" charset="0"/>
                <a:ea typeface="SimSun" panose="02010600030101010101" pitchFamily="2" charset="-122"/>
              </a:rPr>
              <a:t>Moreover, there is a critical gap in evaluating the financial benefits of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Developing robust methodologies to quantify cost savings, ROI, and financial performance improvements resulting from AI adoption is essential (Chui, Manyika, &amp; </a:t>
            </a:r>
            <a:r>
              <a:rPr lang="en-US" sz="1800" dirty="0" err="1">
                <a:effectLst/>
                <a:latin typeface="Times New Roman" panose="02020603050405020304" pitchFamily="18" charset="0"/>
                <a:ea typeface="SimSun" panose="02010600030101010101" pitchFamily="2" charset="-122"/>
              </a:rPr>
              <a:t>Miremadi</a:t>
            </a:r>
            <a:r>
              <a:rPr lang="en-US" sz="1800" dirty="0">
                <a:effectLst/>
                <a:latin typeface="Times New Roman" panose="02020603050405020304" pitchFamily="18" charset="0"/>
                <a:ea typeface="SimSun" panose="02010600030101010101" pitchFamily="2" charset="-122"/>
              </a:rPr>
              <a:t>, 2016). By providing concrete financial metrics, the research can offer organizations a clear understanding of the economic viability and strategic value of investing in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(Brynjolfsson, Rock, &amp; </a:t>
            </a:r>
            <a:r>
              <a:rPr lang="en-US" sz="1800" dirty="0" err="1">
                <a:effectLst/>
                <a:latin typeface="Times New Roman" panose="02020603050405020304" pitchFamily="18" charset="0"/>
                <a:ea typeface="SimSun" panose="02010600030101010101" pitchFamily="2" charset="-122"/>
              </a:rPr>
              <a:t>Syverson</a:t>
            </a:r>
            <a:r>
              <a:rPr lang="en-US" sz="1800" dirty="0">
                <a:effectLst/>
                <a:latin typeface="Times New Roman" panose="02020603050405020304" pitchFamily="18" charset="0"/>
                <a:ea typeface="SimSun" panose="02010600030101010101" pitchFamily="2" charset="-122"/>
              </a:rPr>
              <a:t>, 2021).</a:t>
            </a:r>
          </a:p>
          <a:p>
            <a:r>
              <a:rPr lang="en-US" sz="1800" dirty="0">
                <a:effectLst/>
                <a:latin typeface="Times New Roman" panose="02020603050405020304" pitchFamily="18" charset="0"/>
                <a:ea typeface="SimSun" panose="02010600030101010101" pitchFamily="2" charset="-122"/>
              </a:rPr>
              <a:t>Another area requiring further exploration is the human dimension of AI integration. This encompasses an in-depth analysis of employee engagement, user satisfaction, and the impact on workforce dynamics (Susskind &amp; Susskind, 2015). Investigating the effectiveness of training programs, change management strategies, and the level of stakeholder buy-in will provide a holistic view of how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affects the human elements within organizations (</a:t>
            </a:r>
            <a:r>
              <a:rPr lang="en-US" sz="1800" dirty="0" err="1">
                <a:effectLst/>
                <a:latin typeface="Times New Roman" panose="02020603050405020304" pitchFamily="18" charset="0"/>
                <a:ea typeface="SimSun" panose="02010600030101010101" pitchFamily="2" charset="-122"/>
              </a:rPr>
              <a:t>Arntz</a:t>
            </a:r>
            <a:r>
              <a:rPr lang="en-US" sz="1800" dirty="0">
                <a:effectLst/>
                <a:latin typeface="Times New Roman" panose="02020603050405020304" pitchFamily="18" charset="0"/>
                <a:ea typeface="SimSun" panose="02010600030101010101" pitchFamily="2" charset="-122"/>
              </a:rPr>
              <a:t>, Gregory, &amp; </a:t>
            </a:r>
            <a:r>
              <a:rPr lang="en-US" sz="1800" dirty="0" err="1">
                <a:effectLst/>
                <a:latin typeface="Times New Roman" panose="02020603050405020304" pitchFamily="18" charset="0"/>
                <a:ea typeface="SimSun" panose="02010600030101010101" pitchFamily="2" charset="-122"/>
              </a:rPr>
              <a:t>Zierahn</a:t>
            </a:r>
            <a:r>
              <a:rPr lang="en-US" sz="1800" dirty="0">
                <a:effectLst/>
                <a:latin typeface="Times New Roman" panose="02020603050405020304" pitchFamily="18" charset="0"/>
                <a:ea typeface="SimSun" panose="02010600030101010101" pitchFamily="2" charset="-122"/>
              </a:rPr>
              <a:t>, 2016).</a:t>
            </a:r>
          </a:p>
          <a:p>
            <a:r>
              <a:rPr lang="en-US" sz="1800" dirty="0">
                <a:effectLst/>
                <a:latin typeface="Times New Roman" panose="02020603050405020304" pitchFamily="18" charset="0"/>
                <a:ea typeface="SimSun" panose="02010600030101010101" pitchFamily="2" charset="-122"/>
              </a:rPr>
              <a:t>Additionally, research should delve into the scalability and adaptability of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across different organizational sizes and sectors. Understanding how this AI solution performs in various contexts can shed light on its versatility and potential for broader application (Hess, Matt, &amp; </a:t>
            </a:r>
            <a:r>
              <a:rPr lang="en-US" sz="1800" dirty="0" err="1">
                <a:effectLst/>
                <a:latin typeface="Times New Roman" panose="02020603050405020304" pitchFamily="18" charset="0"/>
                <a:ea typeface="SimSun" panose="02010600030101010101" pitchFamily="2" charset="-122"/>
              </a:rPr>
              <a:t>Benlian</a:t>
            </a:r>
            <a:r>
              <a:rPr lang="en-US" sz="1800" dirty="0">
                <a:effectLst/>
                <a:latin typeface="Times New Roman" panose="02020603050405020304" pitchFamily="18" charset="0"/>
                <a:ea typeface="SimSun" panose="02010600030101010101" pitchFamily="2" charset="-122"/>
              </a:rPr>
              <a:t>, 2016). This includes examining case studies and real-world implementations to draw insights on best practices and common challenges (Lee, 2018).</a:t>
            </a:r>
          </a:p>
          <a:p>
            <a:r>
              <a:rPr lang="en-US" sz="1800" dirty="0">
                <a:effectLst/>
                <a:latin typeface="Times New Roman" panose="02020603050405020304" pitchFamily="18" charset="0"/>
                <a:ea typeface="SimSun" panose="02010600030101010101" pitchFamily="2" charset="-122"/>
              </a:rPr>
              <a:t>Furthermore, the ethical and regulatory considerations associated with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deployment must be scrutinized. This involves assessing compliance with data privacy laws, ethical standards, and industry-specific regulations (</a:t>
            </a:r>
            <a:r>
              <a:rPr lang="en-US" sz="1800" dirty="0" err="1">
                <a:effectLst/>
                <a:latin typeface="Times New Roman" panose="02020603050405020304" pitchFamily="18" charset="0"/>
                <a:ea typeface="SimSun" panose="02010600030101010101" pitchFamily="2" charset="-122"/>
              </a:rPr>
              <a:t>Floridi</a:t>
            </a:r>
            <a:r>
              <a:rPr lang="en-US" sz="1800" dirty="0">
                <a:effectLst/>
                <a:latin typeface="Times New Roman" panose="02020603050405020304" pitchFamily="18" charset="0"/>
                <a:ea typeface="SimSun" panose="02010600030101010101" pitchFamily="2" charset="-122"/>
              </a:rPr>
              <a:t> &amp; Cowls, 2019). Ensuring that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operates within legal and ethical boundaries is paramount for building trust and mitigating potential risks (Calo, 2015).</a:t>
            </a:r>
          </a:p>
          <a:p>
            <a:r>
              <a:rPr lang="en-US" sz="1800" dirty="0">
                <a:effectLst/>
                <a:latin typeface="Times New Roman" panose="02020603050405020304" pitchFamily="18" charset="0"/>
                <a:ea typeface="SimSun" panose="02010600030101010101" pitchFamily="2" charset="-122"/>
              </a:rPr>
              <a:t>Finally, the long-term sustainability and continuous improvement of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should be a focus of research. Investigating strategies for iterative refinement, adaptive learning, and maintaining alignment with evolving business needs will ensure that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remains a valuable asset over time (Christensen, 1997). This includes fostering a culture of innovation and continuous improvement within organizations to maximize the benefits of AI integration (Kotter, 2012).</a:t>
            </a:r>
          </a:p>
          <a:p>
            <a:r>
              <a:rPr lang="en-US" sz="1800" dirty="0">
                <a:effectLst/>
                <a:latin typeface="Times New Roman" panose="02020603050405020304" pitchFamily="18" charset="0"/>
                <a:ea typeface="SimSun" panose="02010600030101010101" pitchFamily="2" charset="-122"/>
              </a:rPr>
              <a:t>By addressing these research gaps, the project will contribute significantly to the body of knowledge surrounding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and its application in organizational settings. The findings will inform strategic decision-making, enhance organizational readiness for AI adoption, and support successful implementation and utilization of </a:t>
            </a:r>
            <a:r>
              <a:rPr lang="en-US" sz="1800" dirty="0" err="1">
                <a:effectLst/>
                <a:latin typeface="Times New Roman" panose="02020603050405020304" pitchFamily="18" charset="0"/>
                <a:ea typeface="SimSun" panose="02010600030101010101" pitchFamily="2" charset="-122"/>
              </a:rPr>
              <a:t>Tattiana</a:t>
            </a:r>
            <a:r>
              <a:rPr lang="en-US" sz="1800" dirty="0">
                <a:effectLst/>
                <a:latin typeface="Times New Roman" panose="02020603050405020304" pitchFamily="18" charset="0"/>
                <a:ea typeface="SimSun" panose="02010600030101010101" pitchFamily="2" charset="-122"/>
              </a:rPr>
              <a:t> AI. Through rigorous investigation and empirical analysis, this research will provide the foundation for organizations to navigate the complexities of AI adoption confidently, achieve sustainable transformation, and position themselves as leaders in leveraging AI technologies for strategic advantage (</a:t>
            </a:r>
            <a:r>
              <a:rPr lang="en-US" sz="1800" dirty="0" err="1">
                <a:effectLst/>
                <a:latin typeface="Times New Roman" panose="02020603050405020304" pitchFamily="18" charset="0"/>
                <a:ea typeface="SimSun" panose="02010600030101010101" pitchFamily="2" charset="-122"/>
              </a:rPr>
              <a:t>Bessen</a:t>
            </a:r>
            <a:r>
              <a:rPr lang="en-US" sz="1800" dirty="0">
                <a:effectLst/>
                <a:latin typeface="Times New Roman" panose="02020603050405020304" pitchFamily="18" charset="0"/>
                <a:ea typeface="SimSun" panose="02010600030101010101" pitchFamily="2" charset="-122"/>
              </a:rPr>
              <a:t>, 2019; Brynjolfsson &amp; McAfee, 2014).</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9556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Literature review </a:t>
            </a:r>
          </a:p>
        </p:txBody>
      </p:sp>
      <p:pic>
        <p:nvPicPr>
          <p:cNvPr id="4" name="Content Placeholder 3">
            <a:extLst>
              <a:ext uri="{FF2B5EF4-FFF2-40B4-BE49-F238E27FC236}">
                <a16:creationId xmlns:a16="http://schemas.microsoft.com/office/drawing/2014/main" id="{1D53EB64-892D-AE35-F2B1-D1B8DD321F0E}"/>
              </a:ext>
            </a:extLst>
          </p:cNvPr>
          <p:cNvPicPr>
            <a:picLocks noGrp="1" noChangeAspect="1"/>
          </p:cNvPicPr>
          <p:nvPr>
            <p:ph idx="1"/>
          </p:nvPr>
        </p:nvPicPr>
        <p:blipFill>
          <a:blip r:embed="rId2"/>
          <a:stretch>
            <a:fillRect/>
          </a:stretch>
        </p:blipFill>
        <p:spPr>
          <a:xfrm>
            <a:off x="2847557" y="1219200"/>
            <a:ext cx="3448886" cy="4419600"/>
          </a:xfrm>
          <a:prstGeom prst="rect">
            <a:avLst/>
          </a:prstGeom>
        </p:spPr>
      </p:pic>
      <p:pic>
        <p:nvPicPr>
          <p:cNvPr id="7" name="Content Placeholder 3" descr="powerpoint-footer.jpg"/>
          <p:cNvPicPr>
            <a:picLocks noChangeAspect="1"/>
          </p:cNvPicPr>
          <p:nvPr/>
        </p:nvPicPr>
        <p:blipFill>
          <a:blip r:embed="rId3"/>
          <a:stretch>
            <a:fillRect/>
          </a:stretch>
        </p:blipFill>
        <p:spPr>
          <a:xfrm>
            <a:off x="-76200" y="5867401"/>
            <a:ext cx="9257946" cy="990600"/>
          </a:xfrm>
          <a:prstGeom prst="rect">
            <a:avLst/>
          </a:prstGeom>
        </p:spPr>
      </p:pic>
    </p:spTree>
    <p:extLst>
      <p:ext uri="{BB962C8B-B14F-4D97-AF65-F5344CB8AC3E}">
        <p14:creationId xmlns:p14="http://schemas.microsoft.com/office/powerpoint/2010/main" val="2913007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System methodology</a:t>
            </a:r>
          </a:p>
        </p:txBody>
      </p:sp>
      <p:sp>
        <p:nvSpPr>
          <p:cNvPr id="6" name="Content Placeholder 5"/>
          <p:cNvSpPr>
            <a:spLocks noGrp="1"/>
          </p:cNvSpPr>
          <p:nvPr>
            <p:ph idx="1"/>
          </p:nvPr>
        </p:nvSpPr>
        <p:spPr>
          <a:xfrm>
            <a:off x="457200" y="1219200"/>
            <a:ext cx="8229600" cy="4419601"/>
          </a:xfrm>
        </p:spPr>
        <p:txBody>
          <a:bodyPr>
            <a:normAutofit fontScale="85000" lnSpcReduction="20000"/>
          </a:bodyPr>
          <a:lstStyle/>
          <a:p>
            <a:pPr marL="0" indent="0">
              <a:buNone/>
            </a:pPr>
            <a:r>
              <a:rPr lang="en-US" sz="1600" b="1" dirty="0"/>
              <a:t>Introduction</a:t>
            </a:r>
          </a:p>
          <a:p>
            <a:r>
              <a:rPr lang="en-US" sz="1600" dirty="0"/>
              <a:t>Chapter 3 details the system methodology for developing and deploying the </a:t>
            </a:r>
            <a:r>
              <a:rPr lang="en-US" sz="1600" dirty="0" err="1"/>
              <a:t>Tattiana</a:t>
            </a:r>
            <a:r>
              <a:rPr lang="en-US" sz="1600" dirty="0"/>
              <a:t> AI platform. It outlines strategic tools and techniques crucial for achieving project objectives, focusing on robustness, scalability, and efficiency.</a:t>
            </a:r>
          </a:p>
          <a:p>
            <a:pPr marL="0" indent="0">
              <a:buNone/>
            </a:pPr>
            <a:r>
              <a:rPr lang="en-US" sz="1600" b="1" dirty="0"/>
              <a:t>Methodology</a:t>
            </a:r>
          </a:p>
          <a:p>
            <a:r>
              <a:rPr lang="en-US" sz="1600" dirty="0"/>
              <a:t>The methodology for </a:t>
            </a:r>
            <a:r>
              <a:rPr lang="en-US" sz="1600" dirty="0" err="1"/>
              <a:t>Tattiana</a:t>
            </a:r>
            <a:r>
              <a:rPr lang="en-US" sz="1600" dirty="0"/>
              <a:t> AI employs a systematic approach, ensuring a cohesive project lifecycle progression. Each phase addresses specific facets of AI integration, establishing a foundation for exceptional project success.</a:t>
            </a:r>
          </a:p>
          <a:p>
            <a:r>
              <a:rPr lang="en-US" sz="1600" b="1" dirty="0"/>
              <a:t>Tools and Techniques</a:t>
            </a:r>
          </a:p>
          <a:p>
            <a:pPr marL="0" indent="0">
              <a:buNone/>
            </a:pPr>
            <a:r>
              <a:rPr lang="en-US" sz="1600" b="1" dirty="0"/>
              <a:t>1. Planning Phase</a:t>
            </a:r>
            <a:endParaRPr lang="en-US" sz="1600" dirty="0"/>
          </a:p>
          <a:p>
            <a:pPr>
              <a:buFont typeface="Arial" panose="020B0604020202020204" pitchFamily="34" charset="0"/>
              <a:buChar char="•"/>
            </a:pPr>
            <a:r>
              <a:rPr lang="en-US" sz="1600" b="1" dirty="0"/>
              <a:t>Objective Definition</a:t>
            </a:r>
            <a:r>
              <a:rPr lang="en-US" sz="1600" dirty="0"/>
              <a:t>: Articulates research objectives aligned with </a:t>
            </a:r>
            <a:r>
              <a:rPr lang="en-US" sz="1600" dirty="0" err="1"/>
              <a:t>Tattiana</a:t>
            </a:r>
            <a:r>
              <a:rPr lang="en-US" sz="1600" dirty="0"/>
              <a:t> AI's goals.</a:t>
            </a:r>
          </a:p>
          <a:p>
            <a:pPr>
              <a:buFont typeface="Arial" panose="020B0604020202020204" pitchFamily="34" charset="0"/>
              <a:buChar char="•"/>
            </a:pPr>
            <a:r>
              <a:rPr lang="en-US" sz="1600" b="1" dirty="0"/>
              <a:t>Scope Determination</a:t>
            </a:r>
            <a:r>
              <a:rPr lang="en-US" sz="1600" dirty="0"/>
              <a:t>: Defines project boundaries to maintain focus and feasibility.</a:t>
            </a:r>
          </a:p>
          <a:p>
            <a:pPr>
              <a:buFont typeface="Arial" panose="020B0604020202020204" pitchFamily="34" charset="0"/>
              <a:buChar char="•"/>
            </a:pPr>
            <a:r>
              <a:rPr lang="en-US" sz="1600" b="1" dirty="0"/>
              <a:t>Project Plan</a:t>
            </a:r>
            <a:r>
              <a:rPr lang="en-US" sz="1600" dirty="0"/>
              <a:t>: Details tasks, timelines, and resources.</a:t>
            </a:r>
          </a:p>
          <a:p>
            <a:pPr>
              <a:buFont typeface="Arial" panose="020B0604020202020204" pitchFamily="34" charset="0"/>
              <a:buChar char="•"/>
            </a:pPr>
            <a:r>
              <a:rPr lang="en-US" sz="1600" b="1" dirty="0"/>
              <a:t>Stakeholder Identification</a:t>
            </a:r>
            <a:r>
              <a:rPr lang="en-US" sz="1600" dirty="0"/>
              <a:t>: Engages key stakeholders for insights and requirements.</a:t>
            </a:r>
          </a:p>
          <a:p>
            <a:pPr>
              <a:buFont typeface="Arial" panose="020B0604020202020204" pitchFamily="34" charset="0"/>
              <a:buChar char="•"/>
            </a:pPr>
            <a:r>
              <a:rPr lang="en-US" sz="1600" b="1" dirty="0"/>
              <a:t>Tools</a:t>
            </a:r>
            <a:r>
              <a:rPr lang="en-US" sz="1600" dirty="0"/>
              <a:t>: Jira for task tracking and Confluence for documentation.</a:t>
            </a:r>
          </a:p>
          <a:p>
            <a:pPr marL="0" indent="0">
              <a:buNone/>
            </a:pPr>
            <a:r>
              <a:rPr lang="en-US" sz="1600" b="1" dirty="0"/>
              <a:t>2. Analysis Phase</a:t>
            </a:r>
            <a:endParaRPr lang="en-US" sz="1600" dirty="0"/>
          </a:p>
          <a:p>
            <a:pPr>
              <a:buFont typeface="Arial" panose="020B0604020202020204" pitchFamily="34" charset="0"/>
              <a:buChar char="•"/>
            </a:pPr>
            <a:r>
              <a:rPr lang="en-US" sz="1600" b="1" dirty="0"/>
              <a:t>Requirement Gathering</a:t>
            </a:r>
            <a:r>
              <a:rPr lang="en-US" sz="1600" dirty="0"/>
              <a:t>: Captures stakeholder insights through interviews and surveys.</a:t>
            </a:r>
          </a:p>
          <a:p>
            <a:pPr>
              <a:buFont typeface="Arial" panose="020B0604020202020204" pitchFamily="34" charset="0"/>
              <a:buChar char="•"/>
            </a:pPr>
            <a:r>
              <a:rPr lang="en-US" sz="1600" b="1" dirty="0"/>
              <a:t>Organizational Needs Assessment</a:t>
            </a:r>
            <a:r>
              <a:rPr lang="en-US" sz="1600" dirty="0"/>
              <a:t>: Identifies challenges and opportunities.</a:t>
            </a:r>
          </a:p>
          <a:p>
            <a:pPr>
              <a:buFont typeface="Arial" panose="020B0604020202020204" pitchFamily="34" charset="0"/>
              <a:buChar char="•"/>
            </a:pPr>
            <a:r>
              <a:rPr lang="en-US" sz="1600" b="1" dirty="0"/>
              <a:t>Functionality Determination</a:t>
            </a:r>
            <a:r>
              <a:rPr lang="en-US" sz="1600" dirty="0"/>
              <a:t>: Outlines specific features and capabilities.</a:t>
            </a:r>
          </a:p>
          <a:p>
            <a:pPr>
              <a:buFont typeface="Arial" panose="020B0604020202020204" pitchFamily="34" charset="0"/>
              <a:buChar char="•"/>
            </a:pPr>
            <a:r>
              <a:rPr lang="en-US" sz="1600" b="1" dirty="0"/>
              <a:t>Tools</a:t>
            </a:r>
            <a:r>
              <a:rPr lang="en-US" sz="1600" dirty="0"/>
              <a:t>: Jira for project management, Slack for communication, and Power BI for data analysis.</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675537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System methodology</a:t>
            </a:r>
          </a:p>
        </p:txBody>
      </p:sp>
      <p:sp>
        <p:nvSpPr>
          <p:cNvPr id="6" name="Content Placeholder 5"/>
          <p:cNvSpPr>
            <a:spLocks noGrp="1"/>
          </p:cNvSpPr>
          <p:nvPr>
            <p:ph idx="1"/>
          </p:nvPr>
        </p:nvSpPr>
        <p:spPr>
          <a:xfrm>
            <a:off x="457200" y="1219200"/>
            <a:ext cx="8229600" cy="4419601"/>
          </a:xfrm>
        </p:spPr>
        <p:txBody>
          <a:bodyPr>
            <a:normAutofit fontScale="77500" lnSpcReduction="20000"/>
          </a:bodyPr>
          <a:lstStyle/>
          <a:p>
            <a:pPr marL="0" indent="0">
              <a:buNone/>
            </a:pPr>
            <a:r>
              <a:rPr lang="en-US" sz="1600" b="1" dirty="0"/>
              <a:t>3. Design Phase</a:t>
            </a:r>
            <a:endParaRPr lang="en-US" sz="1600" dirty="0"/>
          </a:p>
          <a:p>
            <a:pPr>
              <a:buFont typeface="Arial" panose="020B0604020202020204" pitchFamily="34" charset="0"/>
              <a:buChar char="•"/>
            </a:pPr>
            <a:r>
              <a:rPr lang="en-US" sz="1600" b="1" dirty="0"/>
              <a:t>System Architecture</a:t>
            </a:r>
            <a:r>
              <a:rPr lang="en-US" sz="1600" dirty="0"/>
              <a:t>: Outlines the blueprint of key components and their interactions.</a:t>
            </a:r>
          </a:p>
          <a:p>
            <a:pPr>
              <a:buFont typeface="Arial" panose="020B0604020202020204" pitchFamily="34" charset="0"/>
              <a:buChar char="•"/>
            </a:pPr>
            <a:r>
              <a:rPr lang="en-US" sz="1600" b="1" dirty="0"/>
              <a:t>Data Models</a:t>
            </a:r>
            <a:r>
              <a:rPr lang="en-US" sz="1600" dirty="0"/>
              <a:t>: Structures data for accurate capture and processing.</a:t>
            </a:r>
          </a:p>
          <a:p>
            <a:pPr>
              <a:buFont typeface="Arial" panose="020B0604020202020204" pitchFamily="34" charset="0"/>
              <a:buChar char="•"/>
            </a:pPr>
            <a:r>
              <a:rPr lang="en-US" sz="1600" b="1" dirty="0"/>
              <a:t>User Interfaces</a:t>
            </a:r>
            <a:r>
              <a:rPr lang="en-US" sz="1600" dirty="0"/>
              <a:t>: Designs intuitive interfaces for optimal usability.</a:t>
            </a:r>
          </a:p>
          <a:p>
            <a:pPr>
              <a:buFont typeface="Arial" panose="020B0604020202020204" pitchFamily="34" charset="0"/>
              <a:buChar char="•"/>
            </a:pPr>
            <a:r>
              <a:rPr lang="en-US" sz="1600" b="1" dirty="0"/>
              <a:t>Integration Strategies</a:t>
            </a:r>
            <a:r>
              <a:rPr lang="en-US" sz="1600" dirty="0"/>
              <a:t>: Ensures seamless integration with existing systems.</a:t>
            </a:r>
          </a:p>
          <a:p>
            <a:pPr>
              <a:buFont typeface="Arial" panose="020B0604020202020204" pitchFamily="34" charset="0"/>
              <a:buChar char="•"/>
            </a:pPr>
            <a:r>
              <a:rPr lang="en-US" sz="1600" b="1" dirty="0"/>
              <a:t>Prototyping</a:t>
            </a:r>
            <a:r>
              <a:rPr lang="en-US" sz="1600" dirty="0"/>
              <a:t>: Uses Balsamiq and Adobe XD for wireframing and prototyping.</a:t>
            </a:r>
          </a:p>
          <a:p>
            <a:pPr>
              <a:buFont typeface="Arial" panose="020B0604020202020204" pitchFamily="34" charset="0"/>
              <a:buChar char="•"/>
            </a:pPr>
            <a:r>
              <a:rPr lang="en-US" sz="1600" b="1" dirty="0"/>
              <a:t>Tools</a:t>
            </a:r>
            <a:r>
              <a:rPr lang="en-US" sz="1600" dirty="0"/>
              <a:t>: TensorFlow, </a:t>
            </a:r>
            <a:r>
              <a:rPr lang="en-US" sz="1600" dirty="0" err="1"/>
              <a:t>PyTorch</a:t>
            </a:r>
            <a:r>
              <a:rPr lang="en-US" sz="1600" dirty="0"/>
              <a:t> for AI models, and </a:t>
            </a:r>
            <a:r>
              <a:rPr lang="en-US" sz="1600" dirty="0" err="1"/>
              <a:t>spaCy</a:t>
            </a:r>
            <a:r>
              <a:rPr lang="en-US" sz="1600" dirty="0"/>
              <a:t> for NLP.</a:t>
            </a:r>
          </a:p>
          <a:p>
            <a:pPr marL="0" indent="0">
              <a:buNone/>
            </a:pPr>
            <a:r>
              <a:rPr lang="en-US" sz="1600" b="1" dirty="0"/>
              <a:t>4. Implementation Phase</a:t>
            </a:r>
            <a:endParaRPr lang="en-US" sz="1600" dirty="0"/>
          </a:p>
          <a:p>
            <a:pPr>
              <a:buFont typeface="Arial" panose="020B0604020202020204" pitchFamily="34" charset="0"/>
              <a:buChar char="•"/>
            </a:pPr>
            <a:r>
              <a:rPr lang="en-US" sz="1600" b="1" dirty="0"/>
              <a:t>Design Plan Execution</a:t>
            </a:r>
            <a:r>
              <a:rPr lang="en-US" sz="1600" dirty="0"/>
              <a:t>: Implements architectural and interface designs.</a:t>
            </a:r>
          </a:p>
          <a:p>
            <a:pPr>
              <a:buFont typeface="Arial" panose="020B0604020202020204" pitchFamily="34" charset="0"/>
              <a:buChar char="•"/>
            </a:pPr>
            <a:r>
              <a:rPr lang="en-US" sz="1600" b="1" dirty="0"/>
              <a:t>System Configuration</a:t>
            </a:r>
            <a:r>
              <a:rPr lang="en-US" sz="1600" dirty="0"/>
              <a:t>: Sets up necessary hardware and software components.</a:t>
            </a:r>
          </a:p>
          <a:p>
            <a:pPr>
              <a:buFont typeface="Arial" panose="020B0604020202020204" pitchFamily="34" charset="0"/>
              <a:buChar char="•"/>
            </a:pPr>
            <a:r>
              <a:rPr lang="en-US" sz="1600" b="1" dirty="0"/>
              <a:t>System Integration</a:t>
            </a:r>
            <a:r>
              <a:rPr lang="en-US" sz="1600" dirty="0"/>
              <a:t>: Aligns with existing workflows and systems.</a:t>
            </a:r>
          </a:p>
          <a:p>
            <a:pPr>
              <a:buFont typeface="Arial" panose="020B0604020202020204" pitchFamily="34" charset="0"/>
              <a:buChar char="•"/>
            </a:pPr>
            <a:r>
              <a:rPr lang="en-US" sz="1600" b="1" dirty="0"/>
              <a:t>Tools</a:t>
            </a:r>
            <a:r>
              <a:rPr lang="en-US" sz="1600" dirty="0"/>
              <a:t>: Docker for containerization, Kubernetes for orchestration, and Jenkins for CI/CD.</a:t>
            </a:r>
          </a:p>
          <a:p>
            <a:pPr marL="0" indent="0">
              <a:buNone/>
            </a:pPr>
            <a:r>
              <a:rPr lang="en-US" sz="1600" b="1" dirty="0"/>
              <a:t>5. Evaluation Phase</a:t>
            </a:r>
            <a:endParaRPr lang="en-US" sz="1600" dirty="0"/>
          </a:p>
          <a:p>
            <a:pPr>
              <a:buFont typeface="Arial" panose="020B0604020202020204" pitchFamily="34" charset="0"/>
              <a:buChar char="•"/>
            </a:pPr>
            <a:r>
              <a:rPr lang="en-US" sz="1600" b="1" dirty="0"/>
              <a:t>Effectiveness Evaluation</a:t>
            </a:r>
            <a:r>
              <a:rPr lang="en-US" sz="1600" dirty="0"/>
              <a:t>: Assesses AI performance against objectives.</a:t>
            </a:r>
          </a:p>
          <a:p>
            <a:pPr>
              <a:buFont typeface="Arial" panose="020B0604020202020204" pitchFamily="34" charset="0"/>
              <a:buChar char="•"/>
            </a:pPr>
            <a:r>
              <a:rPr lang="en-US" sz="1600" b="1" dirty="0"/>
              <a:t>Feedback Gathering</a:t>
            </a:r>
            <a:r>
              <a:rPr lang="en-US" sz="1600" dirty="0"/>
              <a:t>: Collects user and stakeholder insights.</a:t>
            </a:r>
          </a:p>
          <a:p>
            <a:pPr>
              <a:buFont typeface="Arial" panose="020B0604020202020204" pitchFamily="34" charset="0"/>
              <a:buChar char="•"/>
            </a:pPr>
            <a:r>
              <a:rPr lang="en-US" sz="1600" b="1" dirty="0"/>
              <a:t>Performance Testing</a:t>
            </a:r>
            <a:r>
              <a:rPr lang="en-US" sz="1600" dirty="0"/>
              <a:t>: Evaluates efficiency under varying workloads.</a:t>
            </a:r>
          </a:p>
          <a:p>
            <a:pPr>
              <a:buFont typeface="Arial" panose="020B0604020202020204" pitchFamily="34" charset="0"/>
              <a:buChar char="•"/>
            </a:pPr>
            <a:r>
              <a:rPr lang="en-US" sz="1600" b="1" dirty="0"/>
              <a:t>KPI Measurement</a:t>
            </a:r>
            <a:r>
              <a:rPr lang="en-US" sz="1600" dirty="0"/>
              <a:t>: Tracks metrics to quantify AI impact.</a:t>
            </a:r>
          </a:p>
          <a:p>
            <a:pPr>
              <a:buFont typeface="Arial" panose="020B0604020202020204" pitchFamily="34" charset="0"/>
              <a:buChar char="•"/>
            </a:pPr>
            <a:r>
              <a:rPr lang="en-US" sz="1600" b="1" dirty="0"/>
              <a:t>Refinement and Optimization</a:t>
            </a:r>
            <a:r>
              <a:rPr lang="en-US" sz="1600" dirty="0"/>
              <a:t>: Adjusts AI solution based on evaluation results.</a:t>
            </a:r>
          </a:p>
          <a:p>
            <a:pPr>
              <a:buFont typeface="Arial" panose="020B0604020202020204" pitchFamily="34" charset="0"/>
              <a:buChar char="•"/>
            </a:pPr>
            <a:r>
              <a:rPr lang="en-US" sz="1600" b="1" dirty="0"/>
              <a:t>Tools</a:t>
            </a:r>
            <a:r>
              <a:rPr lang="en-US" sz="1600" dirty="0"/>
              <a:t>: Apache JMeter, New Relic for performance testing, Tableau, and Power BI for data visualization.</a:t>
            </a:r>
          </a:p>
          <a:p>
            <a:r>
              <a:rPr lang="en-US" sz="1600" dirty="0"/>
              <a:t>This comprehensive methodology ensures the effective development and implementation of </a:t>
            </a:r>
            <a:r>
              <a:rPr lang="en-US" sz="1600" dirty="0" err="1"/>
              <a:t>Tattiana</a:t>
            </a:r>
            <a:r>
              <a:rPr lang="en-US" sz="1600" dirty="0"/>
              <a:t> AI, driving innovation and achieving project goals.</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1661291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rmAutofit fontScale="92500" lnSpcReduction="20000"/>
          </a:bodyPr>
          <a:lstStyle/>
          <a:p>
            <a:pPr marL="0" indent="0">
              <a:lnSpc>
                <a:spcPct val="173000"/>
              </a:lnSpc>
              <a:spcBef>
                <a:spcPts val="1300"/>
              </a:spcBef>
              <a:spcAft>
                <a:spcPts val="1300"/>
              </a:spcAft>
              <a:buNone/>
            </a:pPr>
            <a:r>
              <a:rPr lang="en-US" sz="1800" b="1" dirty="0">
                <a:effectLst/>
                <a:latin typeface="Calibri" panose="020F0502020204030204" pitchFamily="34" charset="0"/>
                <a:ea typeface="等线" panose="02010600030101010101" pitchFamily="2" charset="-122"/>
                <a:cs typeface="Times New Roman" panose="02020603050405020304" pitchFamily="18" charset="0"/>
              </a:rPr>
              <a:t>Research Sample Story for </a:t>
            </a:r>
            <a:r>
              <a:rPr lang="en-US" sz="1800" b="1"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800" b="1" dirty="0">
                <a:effectLst/>
                <a:latin typeface="Calibri" panose="020F0502020204030204" pitchFamily="34" charset="0"/>
                <a:ea typeface="等线" panose="02010600030101010101" pitchFamily="2" charset="-122"/>
                <a:cs typeface="Times New Roman" panose="02020603050405020304" pitchFamily="18" charset="0"/>
              </a:rPr>
              <a:t> AI Project</a:t>
            </a:r>
          </a:p>
          <a:p>
            <a:pPr marL="0" marR="0" indent="0" algn="l">
              <a:spcBef>
                <a:spcPts val="500"/>
              </a:spcBef>
              <a:spcAft>
                <a:spcPts val="500"/>
              </a:spcAft>
              <a:buNone/>
            </a:pPr>
            <a:r>
              <a:rPr lang="en-US" sz="1800" kern="0" dirty="0">
                <a:effectLst/>
                <a:latin typeface="Times New Roman" panose="02020603050405020304" pitchFamily="18" charset="0"/>
                <a:ea typeface="SimSun" panose="02010600030101010101" pitchFamily="2" charset="-122"/>
              </a:rPr>
              <a:t>In the journey to develop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AI, a sophisticated virtual assistant designed to elevate workflow efficiency, the research team embarked on a thorough data and system analysis phase. This phase was essential in transforming raw data into actionable insights, laying a solid foundation for subsequent system design and implementation. The data collected was meticulously analyzed using various statistical and analytical tools, and the findings were illustrated through a series of visualizations. Here is the story of the research sample that played a pivotal role in this phase.</a:t>
            </a:r>
            <a:endParaRPr lang="en-US" sz="1800" dirty="0">
              <a:effectLst/>
              <a:latin typeface="Times New Roman" panose="02020603050405020304" pitchFamily="18" charset="0"/>
              <a:ea typeface="SimSun" panose="02010600030101010101" pitchFamily="2" charset="-122"/>
            </a:endParaRPr>
          </a:p>
          <a:p>
            <a:pPr marL="0" indent="0">
              <a:lnSpc>
                <a:spcPct val="156000"/>
              </a:lnSpc>
              <a:spcBef>
                <a:spcPts val="1400"/>
              </a:spcBef>
              <a:spcAft>
                <a:spcPts val="1450"/>
              </a:spcAft>
              <a:buNone/>
            </a:pPr>
            <a:r>
              <a:rPr lang="en-US" sz="1800" b="1" dirty="0">
                <a:effectLst/>
                <a:latin typeface="Calibri" panose="020F0502020204030204" pitchFamily="34" charset="0"/>
                <a:ea typeface="等线" panose="02010600030101010101" pitchFamily="2" charset="-122"/>
                <a:cs typeface="Times New Roman" panose="02020603050405020304" pitchFamily="18" charset="0"/>
              </a:rPr>
              <a:t>     Descriptive Statistics</a:t>
            </a:r>
          </a:p>
          <a:p>
            <a:pPr marL="0" marR="0" indent="0" algn="l">
              <a:spcBef>
                <a:spcPts val="500"/>
              </a:spcBef>
              <a:spcAft>
                <a:spcPts val="500"/>
              </a:spcAft>
              <a:buNone/>
            </a:pPr>
            <a:r>
              <a:rPr lang="en-US" sz="1800" kern="0" dirty="0">
                <a:effectLst/>
                <a:latin typeface="Times New Roman" panose="02020603050405020304" pitchFamily="18" charset="0"/>
                <a:ea typeface="SimSun" panose="02010600030101010101" pitchFamily="2" charset="-122"/>
              </a:rPr>
              <a:t> The research sample consisted of a diverse group of respondents from different organizational roles and departments. This diversity was crucial to ensure that the findings would be representative of the entire organization. Participants included executives, managers, and front-line employees, each providing unique perspectives on the current systems and their needs for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AI.</a:t>
            </a:r>
            <a:endParaRPr lang="en-US" sz="1800" dirty="0">
              <a:effectLst/>
              <a:latin typeface="Times New Roman" panose="02020603050405020304" pitchFamily="18" charset="0"/>
              <a:ea typeface="SimSun" panose="02010600030101010101" pitchFamily="2" charset="-122"/>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1579232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rmAutofit/>
          </a:bodyPr>
          <a:lstStyle/>
          <a:p>
            <a:pPr marL="0" marR="0" indent="0" algn="l">
              <a:spcBef>
                <a:spcPts val="500"/>
              </a:spcBef>
              <a:spcAft>
                <a:spcPts val="500"/>
              </a:spcAft>
              <a:buNone/>
            </a:pPr>
            <a:r>
              <a:rPr lang="en-US" sz="1300" b="1" dirty="0">
                <a:effectLst/>
                <a:latin typeface="Times New Roman" panose="02020603050405020304" pitchFamily="18" charset="0"/>
                <a:ea typeface="SimSun" panose="02010600030101010101" pitchFamily="2" charset="-122"/>
              </a:rPr>
              <a:t>Survey Responses</a:t>
            </a:r>
            <a:r>
              <a:rPr lang="en-US" sz="1300" kern="0" dirty="0">
                <a:effectLst/>
                <a:latin typeface="Times New Roman" panose="02020603050405020304" pitchFamily="18" charset="0"/>
                <a:ea typeface="SimSun" panose="02010600030101010101" pitchFamily="2" charset="-122"/>
              </a:rPr>
              <a:t>: Respondents were asked to rate their satisfaction with existing systems on a scale of 1 to 5. The analysis revealed a mean satisfaction rating of 3.2, indicating moderate contentment but highlighting areas for improvement. The bar chart displaying the distribution of these satisfaction ratings showed a wide range of responses, with a notable proportion of respondents expressing dissatisfaction. This underscored the need for a more integrated and efficient solution, particularly one that could address the varied needs of different user groups.</a:t>
            </a:r>
            <a:endParaRPr lang="en-US" sz="1300" dirty="0">
              <a:effectLst/>
              <a:latin typeface="Times New Roman" panose="02020603050405020304" pitchFamily="18" charset="0"/>
              <a:ea typeface="SimSun" panose="02010600030101010101" pitchFamily="2" charset="-122"/>
            </a:endParaRPr>
          </a:p>
          <a:p>
            <a:pPr marL="0" marR="0" indent="0" algn="l">
              <a:spcBef>
                <a:spcPts val="500"/>
              </a:spcBef>
              <a:spcAft>
                <a:spcPts val="500"/>
              </a:spcAft>
              <a:buNone/>
            </a:pPr>
            <a:r>
              <a:rPr lang="en-US" sz="1300" b="1" dirty="0">
                <a:effectLst/>
                <a:latin typeface="Times New Roman" panose="02020603050405020304" pitchFamily="18" charset="0"/>
                <a:ea typeface="SimSun" panose="02010600030101010101" pitchFamily="2" charset="-122"/>
              </a:rPr>
              <a:t>Visualization</a:t>
            </a:r>
            <a:r>
              <a:rPr lang="en-US" sz="1300" kern="0" dirty="0">
                <a:effectLst/>
                <a:latin typeface="Times New Roman" panose="02020603050405020304" pitchFamily="18" charset="0"/>
                <a:ea typeface="SimSun" panose="02010600030101010101" pitchFamily="2" charset="-122"/>
              </a:rPr>
              <a:t>:</a:t>
            </a:r>
            <a:endParaRPr lang="en-US" sz="1300" dirty="0">
              <a:effectLst/>
              <a:latin typeface="Times New Roman" panose="02020603050405020304" pitchFamily="18" charset="0"/>
              <a:ea typeface="SimSun" panose="02010600030101010101" pitchFamily="2" charset="-122"/>
            </a:endParaRPr>
          </a:p>
          <a:p>
            <a:pPr marL="0" marR="0" lvl="0" indent="0">
              <a:spcBef>
                <a:spcPts val="500"/>
              </a:spcBef>
              <a:spcAft>
                <a:spcPts val="500"/>
              </a:spcAft>
              <a:buNone/>
            </a:pPr>
            <a:r>
              <a:rPr lang="en-US" sz="1300" b="1" dirty="0">
                <a:effectLst/>
                <a:latin typeface="Calibri" panose="020F0502020204030204" pitchFamily="34" charset="0"/>
                <a:ea typeface="等线" panose="02010600030101010101" pitchFamily="2" charset="-122"/>
                <a:cs typeface="Times New Roman" panose="02020603050405020304" pitchFamily="18" charset="0"/>
              </a:rPr>
              <a:t>Bar Chart</a:t>
            </a:r>
            <a:r>
              <a:rPr lang="en-US" sz="1300" dirty="0">
                <a:effectLst/>
                <a:latin typeface="Calibri" panose="020F0502020204030204" pitchFamily="34" charset="0"/>
                <a:ea typeface="等线" panose="02010600030101010101" pitchFamily="2" charset="-122"/>
                <a:cs typeface="Times New Roman" panose="02020603050405020304" pitchFamily="18" charset="0"/>
              </a:rPr>
              <a:t>: Displays the distribution of satisfaction ratings among respondents. The red line indicates the mean satisfaction rating of 3.2 out of 5.</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IMG_256">
            <a:extLst>
              <a:ext uri="{FF2B5EF4-FFF2-40B4-BE49-F238E27FC236}">
                <a16:creationId xmlns:a16="http://schemas.microsoft.com/office/drawing/2014/main" id="{38708BE3-79AF-BA33-96BA-7CCA0618E3B8}"/>
              </a:ext>
            </a:extLst>
          </p:cNvPr>
          <p:cNvPicPr>
            <a:picLocks noChangeAspect="1"/>
          </p:cNvPicPr>
          <p:nvPr/>
        </p:nvPicPr>
        <p:blipFill>
          <a:blip r:embed="rId3"/>
          <a:stretch>
            <a:fillRect/>
          </a:stretch>
        </p:blipFill>
        <p:spPr>
          <a:xfrm>
            <a:off x="4992329" y="3256377"/>
            <a:ext cx="3848100" cy="2496724"/>
          </a:xfrm>
          <a:prstGeom prst="rect">
            <a:avLst/>
          </a:prstGeom>
          <a:noFill/>
          <a:ln w="9525">
            <a:noFill/>
          </a:ln>
        </p:spPr>
      </p:pic>
      <p:pic>
        <p:nvPicPr>
          <p:cNvPr id="4" name="Picture 3" descr="IMG_256">
            <a:extLst>
              <a:ext uri="{FF2B5EF4-FFF2-40B4-BE49-F238E27FC236}">
                <a16:creationId xmlns:a16="http://schemas.microsoft.com/office/drawing/2014/main" id="{43A1A9EC-A288-B0FB-3648-0F5E0C02F2D3}"/>
              </a:ext>
            </a:extLst>
          </p:cNvPr>
          <p:cNvPicPr>
            <a:picLocks noChangeAspect="1"/>
          </p:cNvPicPr>
          <p:nvPr/>
        </p:nvPicPr>
        <p:blipFill>
          <a:blip r:embed="rId4"/>
          <a:stretch>
            <a:fillRect/>
          </a:stretch>
        </p:blipFill>
        <p:spPr>
          <a:xfrm>
            <a:off x="736064" y="3187917"/>
            <a:ext cx="4102636" cy="2679484"/>
          </a:xfrm>
          <a:prstGeom prst="rect">
            <a:avLst/>
          </a:prstGeom>
          <a:noFill/>
          <a:ln w="9525">
            <a:noFill/>
          </a:ln>
        </p:spPr>
      </p:pic>
    </p:spTree>
    <p:extLst>
      <p:ext uri="{BB962C8B-B14F-4D97-AF65-F5344CB8AC3E}">
        <p14:creationId xmlns:p14="http://schemas.microsoft.com/office/powerpoint/2010/main" val="3723054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Background </a:t>
            </a:r>
          </a:p>
        </p:txBody>
      </p:sp>
      <p:sp>
        <p:nvSpPr>
          <p:cNvPr id="6" name="Content Placeholder 5"/>
          <p:cNvSpPr>
            <a:spLocks noGrp="1"/>
          </p:cNvSpPr>
          <p:nvPr>
            <p:ph idx="1"/>
          </p:nvPr>
        </p:nvSpPr>
        <p:spPr>
          <a:xfrm>
            <a:off x="457200" y="1219200"/>
            <a:ext cx="8229600" cy="4419601"/>
          </a:xfrm>
        </p:spPr>
        <p:txBody>
          <a:bodyPr>
            <a:normAutofit/>
          </a:bodyPr>
          <a:lstStyle/>
          <a:p>
            <a:pPr marL="457200" lvl="1" indent="0">
              <a:lnSpc>
                <a:spcPct val="200000"/>
              </a:lnSpc>
              <a:spcBef>
                <a:spcPts val="1300"/>
              </a:spcBef>
              <a:spcAft>
                <a:spcPts val="1300"/>
              </a:spcAft>
              <a:buNone/>
            </a:pPr>
            <a:endParaRPr lang="en-US" sz="1200" dirty="0">
              <a:effectLst/>
              <a:latin typeface="Times New Roman" panose="02020603050405020304" pitchFamily="18" charset="0"/>
              <a:ea typeface="等线" panose="02010600030101010101" pitchFamily="2" charset="-122"/>
              <a:cs typeface="Times New Roman" panose="02020603050405020304" pitchFamily="18" charset="0"/>
            </a:endParaRPr>
          </a:p>
          <a:p>
            <a:pPr marL="0" marR="0" indent="0" algn="just">
              <a:lnSpc>
                <a:spcPct val="200000"/>
              </a:lnSpc>
              <a:spcBef>
                <a:spcPts val="0"/>
              </a:spcBef>
              <a:spcAft>
                <a:spcPts val="0"/>
              </a:spcAft>
              <a:buNone/>
            </a:pP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gn="just">
              <a:lnSpc>
                <a:spcPct val="200000"/>
              </a:lnSpc>
              <a:spcBef>
                <a:spcPts val="0"/>
              </a:spcBef>
              <a:spcAft>
                <a:spcPts val="0"/>
              </a:spcAft>
              <a:buNone/>
            </a:pP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By leveraging AI-driven insights and automation capabilities, organizations can streamline operations, enhance decision-making, and deliver personalized experiences at scale. As such, the integration of AI into business processes has become not just a strategic advantage but a foundational element for organizations looking to thrive in the digital </a:t>
            </a:r>
            <a:r>
              <a:rPr lang="en-US" sz="1200" dirty="0" err="1">
                <a:effectLst/>
                <a:latin typeface="Times New Roman" panose="02020603050405020304" pitchFamily="18" charset="0"/>
                <a:ea typeface="等线" panose="02010600030101010101" pitchFamily="2" charset="-122"/>
                <a:cs typeface="Times New Roman" panose="02020603050405020304" pitchFamily="18" charset="0"/>
              </a:rPr>
              <a:t>age.In</a:t>
            </a: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addition to its trans-formative potential, AI offers organizations the ability to tackle complex challenges and drive innovation across various </a:t>
            </a:r>
            <a:r>
              <a:rPr lang="en-US" sz="1200" dirty="0" err="1">
                <a:effectLst/>
                <a:latin typeface="Times New Roman" panose="02020603050405020304" pitchFamily="18" charset="0"/>
                <a:ea typeface="等线" panose="02010600030101010101" pitchFamily="2" charset="-122"/>
                <a:cs typeface="Times New Roman" panose="02020603050405020304" pitchFamily="18" charset="0"/>
              </a:rPr>
              <a:t>domains.From</a:t>
            </a: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optimizing supply chain logistics to revolutionizing customer service experiences, AI-powered solutions have the capacity to revolutionize traditional business practices and drive sustainable growth. By harnessing AI-driven insights, organizations can uncover hidden patterns in data, identify emerging trends, and make informed decisions that drive competitive advantage in the marketplace.</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gn="just">
              <a:lnSpc>
                <a:spcPct val="200000"/>
              </a:lnSpc>
              <a:spcBef>
                <a:spcPts val="0"/>
              </a:spcBef>
              <a:spcAft>
                <a:spcPts val="0"/>
              </a:spcAft>
              <a:buNone/>
            </a:pP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158042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rmAutofit/>
          </a:bodyPr>
          <a:lstStyle/>
          <a:p>
            <a:pPr marL="0" indent="0">
              <a:lnSpc>
                <a:spcPct val="156000"/>
              </a:lnSpc>
              <a:spcBef>
                <a:spcPts val="1400"/>
              </a:spcBef>
              <a:spcAft>
                <a:spcPts val="1450"/>
              </a:spcAft>
              <a:buNone/>
            </a:pPr>
            <a:r>
              <a:rPr lang="en-US" sz="1200" b="1" dirty="0">
                <a:effectLst/>
                <a:latin typeface="Calibri" panose="020F0502020204030204" pitchFamily="34" charset="0"/>
                <a:ea typeface="等线" panose="02010600030101010101" pitchFamily="2" charset="-122"/>
                <a:cs typeface="Times New Roman" panose="02020603050405020304" pitchFamily="18" charset="0"/>
              </a:rPr>
              <a:t>Correlation Analysis</a:t>
            </a:r>
          </a:p>
          <a:p>
            <a:pPr marL="0" marR="0" indent="0" algn="l">
              <a:spcBef>
                <a:spcPts val="500"/>
              </a:spcBef>
              <a:spcAft>
                <a:spcPts val="500"/>
              </a:spcAft>
              <a:buNone/>
            </a:pPr>
            <a:r>
              <a:rPr lang="en-US" sz="1200" kern="0" dirty="0">
                <a:effectLst/>
                <a:latin typeface="Times New Roman" panose="02020603050405020304" pitchFamily="18" charset="0"/>
                <a:ea typeface="SimSun" panose="02010600030101010101" pitchFamily="2" charset="-122"/>
              </a:rPr>
              <a:t>To understand the relationship between the use of automated customer support systems and customer satisfaction levels, the research team performed a correlation analysis. The sample included data from departments such as customer service, sales, and technical support, where automated customer support systems had been implemented to varying degrees.</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Findings</a:t>
            </a:r>
            <a:r>
              <a:rPr lang="en-US" sz="1200" kern="0" dirty="0">
                <a:effectLst/>
                <a:latin typeface="Times New Roman" panose="02020603050405020304" pitchFamily="18" charset="0"/>
                <a:ea typeface="SimSun" panose="02010600030101010101" pitchFamily="2" charset="-122"/>
              </a:rPr>
              <a:t>: The scatter plot revealed a strong positive correlation (r=0.8), indicating that increased use of automated support was associated with higher customer satisfaction. This was a critical insight, demonstrating that AI-driven customer support could significantly enhance user satisfaction and reduce the burden on human agents. It provided a compelling argument for the widespread implementation of such systems within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Visualization</a:t>
            </a:r>
            <a:r>
              <a:rPr lang="en-US" sz="1200" kern="0" dirty="0">
                <a:effectLst/>
                <a:latin typeface="Times New Roman" panose="02020603050405020304" pitchFamily="18" charset="0"/>
                <a:ea typeface="SimSun" panose="02010600030101010101" pitchFamily="2" charset="-122"/>
              </a:rPr>
              <a:t>:</a:t>
            </a:r>
            <a:endParaRPr lang="en-US" sz="12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200" b="1" dirty="0">
                <a:effectLst/>
                <a:latin typeface="Calibri" panose="020F0502020204030204" pitchFamily="34" charset="0"/>
                <a:ea typeface="等线" panose="02010600030101010101" pitchFamily="2" charset="-122"/>
                <a:cs typeface="Times New Roman" panose="02020603050405020304" pitchFamily="18" charset="0"/>
              </a:rPr>
              <a:t>Scatter Plot</a:t>
            </a:r>
            <a:r>
              <a:rPr lang="en-US" sz="1200" dirty="0">
                <a:effectLst/>
                <a:latin typeface="Calibri" panose="020F0502020204030204" pitchFamily="34" charset="0"/>
                <a:ea typeface="等线" panose="02010600030101010101" pitchFamily="2" charset="-122"/>
                <a:cs typeface="Times New Roman" panose="02020603050405020304" pitchFamily="18" charset="0"/>
              </a:rPr>
              <a:t>: Shows the correlation between the use of automated customer support systems and customer satisfaction levels. The positive trend indicates a strong correlation (r=0.8).</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IMG_256">
            <a:extLst>
              <a:ext uri="{FF2B5EF4-FFF2-40B4-BE49-F238E27FC236}">
                <a16:creationId xmlns:a16="http://schemas.microsoft.com/office/drawing/2014/main" id="{47DEA904-41BE-F09A-83A6-9CCDD737DEE0}"/>
              </a:ext>
            </a:extLst>
          </p:cNvPr>
          <p:cNvPicPr>
            <a:picLocks noChangeAspect="1"/>
          </p:cNvPicPr>
          <p:nvPr/>
        </p:nvPicPr>
        <p:blipFill>
          <a:blip r:embed="rId3"/>
          <a:stretch>
            <a:fillRect/>
          </a:stretch>
        </p:blipFill>
        <p:spPr>
          <a:xfrm>
            <a:off x="4953000" y="3865850"/>
            <a:ext cx="3657600" cy="2034000"/>
          </a:xfrm>
          <a:prstGeom prst="rect">
            <a:avLst/>
          </a:prstGeom>
          <a:noFill/>
          <a:ln w="9525">
            <a:noFill/>
          </a:ln>
        </p:spPr>
      </p:pic>
      <p:pic>
        <p:nvPicPr>
          <p:cNvPr id="4" name="Picture 3" descr="IMG_256">
            <a:extLst>
              <a:ext uri="{FF2B5EF4-FFF2-40B4-BE49-F238E27FC236}">
                <a16:creationId xmlns:a16="http://schemas.microsoft.com/office/drawing/2014/main" id="{48BD226C-77BA-F890-625F-9FE0C379407A}"/>
              </a:ext>
            </a:extLst>
          </p:cNvPr>
          <p:cNvPicPr>
            <a:picLocks noChangeAspect="1"/>
          </p:cNvPicPr>
          <p:nvPr/>
        </p:nvPicPr>
        <p:blipFill>
          <a:blip r:embed="rId4"/>
          <a:stretch>
            <a:fillRect/>
          </a:stretch>
        </p:blipFill>
        <p:spPr>
          <a:xfrm>
            <a:off x="556491" y="4038600"/>
            <a:ext cx="2284569" cy="1828801"/>
          </a:xfrm>
          <a:prstGeom prst="rect">
            <a:avLst/>
          </a:prstGeom>
          <a:noFill/>
          <a:ln w="9525">
            <a:noFill/>
          </a:ln>
          <a:scene3d>
            <a:camera prst="orthographicFront"/>
            <a:lightRig rig="threePt" dir="t"/>
          </a:scene3d>
          <a:sp3d extrusionH="184150">
            <a:extrusionClr>
              <a:schemeClr val="bg2"/>
            </a:extrusionClr>
          </a:sp3d>
        </p:spPr>
      </p:pic>
      <p:pic>
        <p:nvPicPr>
          <p:cNvPr id="5" name="Picture 4" descr="IMG_256">
            <a:extLst>
              <a:ext uri="{FF2B5EF4-FFF2-40B4-BE49-F238E27FC236}">
                <a16:creationId xmlns:a16="http://schemas.microsoft.com/office/drawing/2014/main" id="{51F80896-EA6B-B1B5-00BF-3B473B951BAB}"/>
              </a:ext>
            </a:extLst>
          </p:cNvPr>
          <p:cNvPicPr>
            <a:picLocks noChangeAspect="1"/>
          </p:cNvPicPr>
          <p:nvPr/>
        </p:nvPicPr>
        <p:blipFill>
          <a:blip r:embed="rId5"/>
          <a:stretch>
            <a:fillRect/>
          </a:stretch>
        </p:blipFill>
        <p:spPr>
          <a:xfrm>
            <a:off x="6781800" y="225076"/>
            <a:ext cx="1455420" cy="1531048"/>
          </a:xfrm>
          <a:prstGeom prst="rect">
            <a:avLst/>
          </a:prstGeom>
          <a:noFill/>
          <a:ln w="9525">
            <a:noFill/>
          </a:ln>
        </p:spPr>
      </p:pic>
      <p:pic>
        <p:nvPicPr>
          <p:cNvPr id="8" name="Picture 7" descr="IMG_256">
            <a:extLst>
              <a:ext uri="{FF2B5EF4-FFF2-40B4-BE49-F238E27FC236}">
                <a16:creationId xmlns:a16="http://schemas.microsoft.com/office/drawing/2014/main" id="{D04F0977-6B00-ECBF-B71E-4D29B2EA2EFD}"/>
              </a:ext>
            </a:extLst>
          </p:cNvPr>
          <p:cNvPicPr>
            <a:picLocks noChangeAspect="1"/>
          </p:cNvPicPr>
          <p:nvPr/>
        </p:nvPicPr>
        <p:blipFill>
          <a:blip r:embed="rId6"/>
          <a:stretch>
            <a:fillRect/>
          </a:stretch>
        </p:blipFill>
        <p:spPr>
          <a:xfrm>
            <a:off x="2841060" y="4311005"/>
            <a:ext cx="2299969" cy="1442096"/>
          </a:xfrm>
          <a:prstGeom prst="rect">
            <a:avLst/>
          </a:prstGeom>
          <a:noFill/>
          <a:ln w="9525">
            <a:noFill/>
          </a:ln>
        </p:spPr>
      </p:pic>
    </p:spTree>
    <p:extLst>
      <p:ext uri="{BB962C8B-B14F-4D97-AF65-F5344CB8AC3E}">
        <p14:creationId xmlns:p14="http://schemas.microsoft.com/office/powerpoint/2010/main" val="1316050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rmAutofit/>
          </a:bodyPr>
          <a:lstStyle/>
          <a:p>
            <a:pPr>
              <a:lnSpc>
                <a:spcPct val="156000"/>
              </a:lnSpc>
              <a:spcBef>
                <a:spcPts val="1400"/>
              </a:spcBef>
              <a:spcAft>
                <a:spcPts val="1450"/>
              </a:spcAft>
            </a:pPr>
            <a:r>
              <a:rPr lang="en-US" sz="1300" b="1" dirty="0">
                <a:effectLst/>
                <a:latin typeface="Calibri" panose="020F0502020204030204" pitchFamily="34" charset="0"/>
                <a:ea typeface="等线" panose="02010600030101010101" pitchFamily="2" charset="-122"/>
                <a:cs typeface="Times New Roman" panose="02020603050405020304" pitchFamily="18" charset="0"/>
              </a:rPr>
              <a:t>Hypothesis Testing</a:t>
            </a:r>
          </a:p>
          <a:p>
            <a:pPr marL="0" marR="0" algn="l">
              <a:spcBef>
                <a:spcPts val="500"/>
              </a:spcBef>
              <a:spcAft>
                <a:spcPts val="500"/>
              </a:spcAft>
            </a:pPr>
            <a:r>
              <a:rPr lang="en-US" sz="1300" kern="0" dirty="0">
                <a:effectLst/>
                <a:latin typeface="Times New Roman" panose="02020603050405020304" pitchFamily="18" charset="0"/>
                <a:ea typeface="SimSun" panose="02010600030101010101" pitchFamily="2" charset="-122"/>
              </a:rPr>
              <a:t>A key hypothesis in the research was that real-time data access significantly improves decision-making efficiency. To test this hypothesis, the team collected data on decision-making efficiency before and after the implementation of real-time data access systems across different departments.</a:t>
            </a:r>
            <a:endParaRPr lang="en-US" sz="13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300" b="1" dirty="0">
                <a:effectLst/>
                <a:latin typeface="Times New Roman" panose="02020603050405020304" pitchFamily="18" charset="0"/>
                <a:ea typeface="SimSun" panose="02010600030101010101" pitchFamily="2" charset="-122"/>
              </a:rPr>
              <a:t>Results</a:t>
            </a:r>
            <a:r>
              <a:rPr lang="en-US" sz="1300" kern="0" dirty="0">
                <a:effectLst/>
                <a:latin typeface="Times New Roman" panose="02020603050405020304" pitchFamily="18" charset="0"/>
                <a:ea typeface="SimSun" panose="02010600030101010101" pitchFamily="2" charset="-122"/>
              </a:rPr>
              <a:t>: The bar chart illustrating the p-value of the hypothesis test showed a value below 0.05, validating the hypothesis. This statistical evidence was crucial for supporting the inclusion of real-time data access as a critical feature in </a:t>
            </a:r>
            <a:r>
              <a:rPr lang="en-US" sz="1300" kern="0" dirty="0" err="1">
                <a:effectLst/>
                <a:latin typeface="Times New Roman" panose="02020603050405020304" pitchFamily="18" charset="0"/>
                <a:ea typeface="SimSun" panose="02010600030101010101" pitchFamily="2" charset="-122"/>
              </a:rPr>
              <a:t>Tattiana</a:t>
            </a:r>
            <a:r>
              <a:rPr lang="en-US" sz="1300" kern="0" dirty="0">
                <a:effectLst/>
                <a:latin typeface="Times New Roman" panose="02020603050405020304" pitchFamily="18" charset="0"/>
                <a:ea typeface="SimSun" panose="02010600030101010101" pitchFamily="2" charset="-122"/>
              </a:rPr>
              <a:t> AI. The validation of this hypothesis meant that stakeholders could be confident in the system's ability to enhance decision-making processes, leading to more timely and effective business strategies.</a:t>
            </a:r>
            <a:endParaRPr lang="en-US" sz="13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300" b="1" dirty="0">
                <a:effectLst/>
                <a:latin typeface="Times New Roman" panose="02020603050405020304" pitchFamily="18" charset="0"/>
                <a:ea typeface="SimSun" panose="02010600030101010101" pitchFamily="2" charset="-122"/>
              </a:rPr>
              <a:t>Visualization</a:t>
            </a:r>
            <a:r>
              <a:rPr lang="en-US" sz="1300" kern="0" dirty="0">
                <a:effectLst/>
                <a:latin typeface="Times New Roman" panose="02020603050405020304" pitchFamily="18" charset="0"/>
                <a:ea typeface="SimSun" panose="02010600030101010101" pitchFamily="2" charset="-122"/>
              </a:rPr>
              <a:t>:</a:t>
            </a:r>
            <a:endParaRPr lang="en-US" sz="13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300" b="1" dirty="0">
                <a:effectLst/>
                <a:latin typeface="Calibri" panose="020F0502020204030204" pitchFamily="34" charset="0"/>
                <a:ea typeface="等线" panose="02010600030101010101" pitchFamily="2" charset="-122"/>
                <a:cs typeface="Times New Roman" panose="02020603050405020304" pitchFamily="18" charset="0"/>
              </a:rPr>
              <a:t>Bar Chart</a:t>
            </a:r>
            <a:r>
              <a:rPr lang="en-US" sz="1300" dirty="0">
                <a:effectLst/>
                <a:latin typeface="Calibri" panose="020F0502020204030204" pitchFamily="34" charset="0"/>
                <a:ea typeface="等线" panose="02010600030101010101" pitchFamily="2" charset="-122"/>
                <a:cs typeface="Times New Roman" panose="02020603050405020304" pitchFamily="18" charset="0"/>
              </a:rPr>
              <a:t>: Illustrates the p-value for the hypothesis test regarding real-time data access improving decision-making efficiency. The red dashed line at 0.05 indicates the significance level.</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IMG_256">
            <a:extLst>
              <a:ext uri="{FF2B5EF4-FFF2-40B4-BE49-F238E27FC236}">
                <a16:creationId xmlns:a16="http://schemas.microsoft.com/office/drawing/2014/main" id="{AA9EAA17-A91B-1CE9-055B-40D9CF8A77AF}"/>
              </a:ext>
            </a:extLst>
          </p:cNvPr>
          <p:cNvPicPr>
            <a:picLocks noChangeAspect="1"/>
          </p:cNvPicPr>
          <p:nvPr/>
        </p:nvPicPr>
        <p:blipFill>
          <a:blip r:embed="rId3"/>
          <a:stretch>
            <a:fillRect/>
          </a:stretch>
        </p:blipFill>
        <p:spPr>
          <a:xfrm>
            <a:off x="2667000" y="4267200"/>
            <a:ext cx="2782570" cy="1733789"/>
          </a:xfrm>
          <a:prstGeom prst="rect">
            <a:avLst/>
          </a:prstGeom>
          <a:noFill/>
          <a:ln w="9525">
            <a:noFill/>
          </a:ln>
        </p:spPr>
      </p:pic>
    </p:spTree>
    <p:extLst>
      <p:ext uri="{BB962C8B-B14F-4D97-AF65-F5344CB8AC3E}">
        <p14:creationId xmlns:p14="http://schemas.microsoft.com/office/powerpoint/2010/main" val="41878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rmAutofit/>
          </a:bodyPr>
          <a:lstStyle/>
          <a:p>
            <a:pPr>
              <a:lnSpc>
                <a:spcPct val="156000"/>
              </a:lnSpc>
              <a:spcBef>
                <a:spcPts val="1400"/>
              </a:spcBef>
              <a:spcAft>
                <a:spcPts val="1450"/>
              </a:spcAft>
            </a:pPr>
            <a:r>
              <a:rPr lang="en-US" sz="1300" b="1" dirty="0">
                <a:effectLst/>
                <a:latin typeface="Calibri" panose="020F0502020204030204" pitchFamily="34" charset="0"/>
                <a:ea typeface="等线" panose="02010600030101010101" pitchFamily="2" charset="-122"/>
                <a:cs typeface="Times New Roman" panose="02020603050405020304" pitchFamily="18" charset="0"/>
              </a:rPr>
              <a:t>Stakeholder Priorities</a:t>
            </a:r>
          </a:p>
          <a:p>
            <a:pPr marL="0" marR="0" algn="l">
              <a:spcBef>
                <a:spcPts val="500"/>
              </a:spcBef>
              <a:spcAft>
                <a:spcPts val="500"/>
              </a:spcAft>
            </a:pPr>
            <a:r>
              <a:rPr lang="en-US" sz="1300" kern="0" dirty="0">
                <a:effectLst/>
                <a:latin typeface="Times New Roman" panose="02020603050405020304" pitchFamily="18" charset="0"/>
                <a:ea typeface="SimSun" panose="02010600030101010101" pitchFamily="2" charset="-122"/>
              </a:rPr>
              <a:t>Understanding the priorities of stakeholders was vital for the project. The research sample included key stakeholders such as the CEO, COO, CTO, Marketing Director, Sales Director, and Customer Support Manager. Through a series of surveys and interviews, their priorities and requirements for </a:t>
            </a:r>
            <a:r>
              <a:rPr lang="en-US" sz="1300" kern="0" dirty="0" err="1">
                <a:effectLst/>
                <a:latin typeface="Times New Roman" panose="02020603050405020304" pitchFamily="18" charset="0"/>
                <a:ea typeface="SimSun" panose="02010600030101010101" pitchFamily="2" charset="-122"/>
              </a:rPr>
              <a:t>Tattiana</a:t>
            </a:r>
            <a:r>
              <a:rPr lang="en-US" sz="1300" kern="0" dirty="0">
                <a:effectLst/>
                <a:latin typeface="Times New Roman" panose="02020603050405020304" pitchFamily="18" charset="0"/>
                <a:ea typeface="SimSun" panose="02010600030101010101" pitchFamily="2" charset="-122"/>
              </a:rPr>
              <a:t> AI were meticulously documented.</a:t>
            </a:r>
            <a:endParaRPr lang="en-US" sz="13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300" b="1" dirty="0">
                <a:effectLst/>
                <a:latin typeface="Times New Roman" panose="02020603050405020304" pitchFamily="18" charset="0"/>
                <a:ea typeface="SimSun" panose="02010600030101010101" pitchFamily="2" charset="-122"/>
              </a:rPr>
              <a:t>Insights</a:t>
            </a:r>
            <a:r>
              <a:rPr lang="en-US" sz="1300" kern="0" dirty="0">
                <a:effectLst/>
                <a:latin typeface="Times New Roman" panose="02020603050405020304" pitchFamily="18" charset="0"/>
                <a:ea typeface="SimSun" panose="02010600030101010101" pitchFamily="2" charset="-122"/>
              </a:rPr>
              <a:t>: The pie chart showed that 40% of stakeholders prioritized real-time data access as the most critical feature, while the remaining 60% focused on other functionalities like AI-driven analytics and automated support. This visualization helped the team balance various needs, ensuring that </a:t>
            </a:r>
            <a:r>
              <a:rPr lang="en-US" sz="1300" kern="0" dirty="0" err="1">
                <a:effectLst/>
                <a:latin typeface="Times New Roman" panose="02020603050405020304" pitchFamily="18" charset="0"/>
                <a:ea typeface="SimSun" panose="02010600030101010101" pitchFamily="2" charset="-122"/>
              </a:rPr>
              <a:t>Tattiana</a:t>
            </a:r>
            <a:r>
              <a:rPr lang="en-US" sz="1300" kern="0" dirty="0">
                <a:effectLst/>
                <a:latin typeface="Times New Roman" panose="02020603050405020304" pitchFamily="18" charset="0"/>
                <a:ea typeface="SimSun" panose="02010600030101010101" pitchFamily="2" charset="-122"/>
              </a:rPr>
              <a:t> AI would address the most pressing demands while also incorporating features that would benefit the organization as a whole.</a:t>
            </a:r>
            <a:endParaRPr lang="en-US" sz="13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300" b="1" dirty="0">
                <a:effectLst/>
                <a:latin typeface="Times New Roman" panose="02020603050405020304" pitchFamily="18" charset="0"/>
                <a:ea typeface="SimSun" panose="02010600030101010101" pitchFamily="2" charset="-122"/>
              </a:rPr>
              <a:t>Visualization</a:t>
            </a:r>
            <a:r>
              <a:rPr lang="en-US" sz="1300" kern="0" dirty="0">
                <a:effectLst/>
                <a:latin typeface="Times New Roman" panose="02020603050405020304" pitchFamily="18" charset="0"/>
                <a:ea typeface="SimSun" panose="02010600030101010101" pitchFamily="2" charset="-122"/>
              </a:rPr>
              <a:t>:</a:t>
            </a:r>
            <a:endParaRPr lang="en-US" sz="13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300" b="1" dirty="0">
                <a:effectLst/>
                <a:latin typeface="Calibri" panose="020F0502020204030204" pitchFamily="34" charset="0"/>
                <a:ea typeface="等线" panose="02010600030101010101" pitchFamily="2" charset="-122"/>
                <a:cs typeface="Times New Roman" panose="02020603050405020304" pitchFamily="18" charset="0"/>
              </a:rPr>
              <a:t>Pie Chart</a:t>
            </a:r>
            <a:r>
              <a:rPr lang="en-US" sz="1300" dirty="0">
                <a:effectLst/>
                <a:latin typeface="Calibri" panose="020F0502020204030204" pitchFamily="34" charset="0"/>
                <a:ea typeface="等线" panose="02010600030101010101" pitchFamily="2" charset="-122"/>
                <a:cs typeface="Times New Roman" panose="02020603050405020304" pitchFamily="18" charset="0"/>
              </a:rPr>
              <a:t>: Represents the proportion of stakeholders prioritizing real-time data access (40%) compared to other features (60%).</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IMG_256">
            <a:extLst>
              <a:ext uri="{FF2B5EF4-FFF2-40B4-BE49-F238E27FC236}">
                <a16:creationId xmlns:a16="http://schemas.microsoft.com/office/drawing/2014/main" id="{07085474-1ABE-EA7C-F235-646FD524798C}"/>
              </a:ext>
            </a:extLst>
          </p:cNvPr>
          <p:cNvPicPr>
            <a:picLocks noChangeAspect="1"/>
          </p:cNvPicPr>
          <p:nvPr/>
        </p:nvPicPr>
        <p:blipFill>
          <a:blip r:embed="rId3"/>
          <a:stretch>
            <a:fillRect/>
          </a:stretch>
        </p:blipFill>
        <p:spPr>
          <a:xfrm>
            <a:off x="2590800" y="4019046"/>
            <a:ext cx="2241867" cy="1873755"/>
          </a:xfrm>
          <a:prstGeom prst="rect">
            <a:avLst/>
          </a:prstGeom>
          <a:noFill/>
          <a:ln w="9525">
            <a:noFill/>
          </a:ln>
        </p:spPr>
      </p:pic>
    </p:spTree>
    <p:extLst>
      <p:ext uri="{BB962C8B-B14F-4D97-AF65-F5344CB8AC3E}">
        <p14:creationId xmlns:p14="http://schemas.microsoft.com/office/powerpoint/2010/main" val="1433276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rmAutofit/>
          </a:bodyPr>
          <a:lstStyle/>
          <a:p>
            <a:pPr>
              <a:lnSpc>
                <a:spcPct val="156000"/>
              </a:lnSpc>
              <a:spcBef>
                <a:spcPts val="1400"/>
              </a:spcBef>
              <a:spcAft>
                <a:spcPts val="1450"/>
              </a:spcAft>
            </a:pPr>
            <a:r>
              <a:rPr lang="en-US" sz="1200" b="1" dirty="0">
                <a:effectLst/>
                <a:latin typeface="Calibri" panose="020F0502020204030204" pitchFamily="34" charset="0"/>
                <a:ea typeface="等线" panose="02010600030101010101" pitchFamily="2" charset="-122"/>
                <a:cs typeface="Times New Roman" panose="02020603050405020304" pitchFamily="18" charset="0"/>
              </a:rPr>
              <a:t>User Satisfaction</a:t>
            </a: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The research also aimed to gauge user satisfaction with current IT systems. A sample of employees across different departments provided their feedback, revealing significant dissatisfaction with the current systems.</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Feedback</a:t>
            </a:r>
            <a:r>
              <a:rPr lang="en-US" sz="1200" kern="0" dirty="0">
                <a:effectLst/>
                <a:latin typeface="Times New Roman" panose="02020603050405020304" pitchFamily="18" charset="0"/>
                <a:ea typeface="SimSun" panose="02010600030101010101" pitchFamily="2" charset="-122"/>
              </a:rPr>
              <a:t>: The bar graph comparing the percentages of satisfied and dissatisfied users showed that 70% found the current systems inadequate due to a lack of integration and real-time capabilities. This significant level of dissatisfaction reinforced the necessity for a more integrated solution like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which could streamline processes and enhance overall user experience.</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Visualization</a:t>
            </a:r>
            <a:r>
              <a:rPr lang="en-US" sz="1200" kern="0" dirty="0">
                <a:effectLst/>
                <a:latin typeface="Times New Roman" panose="02020603050405020304" pitchFamily="18" charset="0"/>
                <a:ea typeface="SimSun" panose="02010600030101010101" pitchFamily="2" charset="-122"/>
              </a:rPr>
              <a:t>:</a:t>
            </a:r>
            <a:endParaRPr lang="en-US" sz="12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200" b="1" dirty="0">
                <a:effectLst/>
                <a:latin typeface="Calibri" panose="020F0502020204030204" pitchFamily="34" charset="0"/>
                <a:ea typeface="等线" panose="02010600030101010101" pitchFamily="2" charset="-122"/>
                <a:cs typeface="Times New Roman" panose="02020603050405020304" pitchFamily="18" charset="0"/>
              </a:rPr>
              <a:t>Bar Graph</a:t>
            </a:r>
            <a:r>
              <a:rPr lang="en-US" sz="1200" dirty="0">
                <a:effectLst/>
                <a:latin typeface="Calibri" panose="020F0502020204030204" pitchFamily="34" charset="0"/>
                <a:ea typeface="等线" panose="02010600030101010101" pitchFamily="2" charset="-122"/>
                <a:cs typeface="Times New Roman" panose="02020603050405020304" pitchFamily="18" charset="0"/>
              </a:rPr>
              <a:t>: Compares the percentage of users satisfied and dissatisfied with current IT systems. A significant portion (70%) found current systems inadequate.</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IMG_256">
            <a:extLst>
              <a:ext uri="{FF2B5EF4-FFF2-40B4-BE49-F238E27FC236}">
                <a16:creationId xmlns:a16="http://schemas.microsoft.com/office/drawing/2014/main" id="{9E62B15C-C21B-4164-3393-47D1108FC819}"/>
              </a:ext>
            </a:extLst>
          </p:cNvPr>
          <p:cNvPicPr>
            <a:picLocks noChangeAspect="1"/>
          </p:cNvPicPr>
          <p:nvPr/>
        </p:nvPicPr>
        <p:blipFill>
          <a:blip r:embed="rId3"/>
          <a:stretch>
            <a:fillRect/>
          </a:stretch>
        </p:blipFill>
        <p:spPr>
          <a:xfrm>
            <a:off x="3200400" y="3456709"/>
            <a:ext cx="3921661" cy="2458907"/>
          </a:xfrm>
          <a:prstGeom prst="rect">
            <a:avLst/>
          </a:prstGeom>
          <a:noFill/>
          <a:ln w="9525">
            <a:noFill/>
          </a:ln>
        </p:spPr>
      </p:pic>
    </p:spTree>
    <p:extLst>
      <p:ext uri="{BB962C8B-B14F-4D97-AF65-F5344CB8AC3E}">
        <p14:creationId xmlns:p14="http://schemas.microsoft.com/office/powerpoint/2010/main" val="1349531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rmAutofit/>
          </a:bodyPr>
          <a:lstStyle/>
          <a:p>
            <a:pPr>
              <a:lnSpc>
                <a:spcPct val="156000"/>
              </a:lnSpc>
              <a:spcBef>
                <a:spcPts val="1400"/>
              </a:spcBef>
              <a:spcAft>
                <a:spcPts val="1450"/>
              </a:spcAft>
            </a:pPr>
            <a:r>
              <a:rPr lang="en-US" sz="1200" b="1" dirty="0">
                <a:effectLst/>
                <a:latin typeface="Calibri" panose="020F0502020204030204" pitchFamily="34" charset="0"/>
                <a:ea typeface="等线" panose="02010600030101010101" pitchFamily="2" charset="-122"/>
                <a:cs typeface="Times New Roman" panose="02020603050405020304" pitchFamily="18" charset="0"/>
              </a:rPr>
              <a:t>Customer Satisfaction Trend</a:t>
            </a: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Finally, the research team tracked customer satisfaction levels over six months following the implementation of AI-driven customer support systems. The sample included feedback from customers interacting with various service channels.</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Trend Analysis</a:t>
            </a:r>
            <a:r>
              <a:rPr lang="en-US" sz="1200" kern="0" dirty="0">
                <a:effectLst/>
                <a:latin typeface="Times New Roman" panose="02020603050405020304" pitchFamily="18" charset="0"/>
                <a:ea typeface="SimSun" panose="02010600030101010101" pitchFamily="2" charset="-122"/>
              </a:rPr>
              <a:t>: The line graph illustrating this trend showed a consistent increase in satisfaction levels, validating the effectiveness of AI in improving customer experiences. This positive trend provided strong evidence of the benefits of incorporating AI-driven features in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particularly in customer-facing applications.</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Visualization</a:t>
            </a:r>
            <a:r>
              <a:rPr lang="en-US" sz="1200" kern="0" dirty="0">
                <a:effectLst/>
                <a:latin typeface="Times New Roman" panose="02020603050405020304" pitchFamily="18" charset="0"/>
                <a:ea typeface="SimSun" panose="02010600030101010101" pitchFamily="2" charset="-122"/>
              </a:rPr>
              <a:t>:</a:t>
            </a:r>
            <a:endParaRPr lang="en-US" sz="12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200" b="1" dirty="0">
                <a:effectLst/>
                <a:latin typeface="Calibri" panose="020F0502020204030204" pitchFamily="34" charset="0"/>
                <a:ea typeface="等线" panose="02010600030101010101" pitchFamily="2" charset="-122"/>
                <a:cs typeface="Times New Roman" panose="02020603050405020304" pitchFamily="18" charset="0"/>
              </a:rPr>
              <a:t>Line Graph</a:t>
            </a:r>
            <a:r>
              <a:rPr lang="en-US" sz="1200" dirty="0">
                <a:effectLst/>
                <a:latin typeface="Calibri" panose="020F0502020204030204" pitchFamily="34" charset="0"/>
                <a:ea typeface="等线" panose="02010600030101010101" pitchFamily="2" charset="-122"/>
                <a:cs typeface="Times New Roman" panose="02020603050405020304" pitchFamily="18" charset="0"/>
              </a:rPr>
              <a:t>: Shows the trend in customer satisfaction over six months, indicating a positive increase in satisfaction levels with the implementation of AI-driven customer support.</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IMG_256">
            <a:extLst>
              <a:ext uri="{FF2B5EF4-FFF2-40B4-BE49-F238E27FC236}">
                <a16:creationId xmlns:a16="http://schemas.microsoft.com/office/drawing/2014/main" id="{6C12D158-1B6A-8BF5-E101-51C1F8D08CD8}"/>
              </a:ext>
            </a:extLst>
          </p:cNvPr>
          <p:cNvPicPr>
            <a:picLocks noChangeAspect="1"/>
          </p:cNvPicPr>
          <p:nvPr/>
        </p:nvPicPr>
        <p:blipFill>
          <a:blip r:embed="rId3"/>
          <a:stretch>
            <a:fillRect/>
          </a:stretch>
        </p:blipFill>
        <p:spPr>
          <a:xfrm>
            <a:off x="4572000" y="3581400"/>
            <a:ext cx="3660244" cy="2374309"/>
          </a:xfrm>
          <a:prstGeom prst="rect">
            <a:avLst/>
          </a:prstGeom>
          <a:noFill/>
          <a:ln w="9525">
            <a:noFill/>
          </a:ln>
        </p:spPr>
      </p:pic>
    </p:spTree>
    <p:extLst>
      <p:ext uri="{BB962C8B-B14F-4D97-AF65-F5344CB8AC3E}">
        <p14:creationId xmlns:p14="http://schemas.microsoft.com/office/powerpoint/2010/main" val="3177922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rmAutofit fontScale="70000" lnSpcReduction="20000"/>
          </a:bodyPr>
          <a:lstStyle/>
          <a:p>
            <a:pPr>
              <a:lnSpc>
                <a:spcPct val="173000"/>
              </a:lnSpc>
              <a:spcBef>
                <a:spcPts val="1300"/>
              </a:spcBef>
              <a:spcAft>
                <a:spcPts val="1300"/>
              </a:spcAft>
            </a:pPr>
            <a:r>
              <a:rPr lang="en-US" sz="2800" b="1" dirty="0">
                <a:effectLst/>
                <a:latin typeface="Calibri" panose="020F0502020204030204" pitchFamily="34" charset="0"/>
                <a:ea typeface="等线" panose="02010600030101010101" pitchFamily="2" charset="-122"/>
                <a:cs typeface="Times New Roman" panose="02020603050405020304" pitchFamily="18" charset="0"/>
              </a:rPr>
              <a:t>Conclusion</a:t>
            </a:r>
          </a:p>
          <a:p>
            <a:pPr marL="0" marR="0" algn="l">
              <a:spcBef>
                <a:spcPts val="500"/>
              </a:spcBef>
              <a:spcAft>
                <a:spcPts val="500"/>
              </a:spcAft>
            </a:pPr>
            <a:r>
              <a:rPr lang="en-US" sz="2800" kern="0" dirty="0">
                <a:effectLst/>
                <a:latin typeface="Times New Roman" panose="02020603050405020304" pitchFamily="18" charset="0"/>
                <a:ea typeface="SimSun" panose="02010600030101010101" pitchFamily="2" charset="-122"/>
              </a:rPr>
              <a:t>The research sample used in the </a:t>
            </a:r>
            <a:r>
              <a:rPr lang="en-US" sz="2800" kern="0" dirty="0" err="1">
                <a:effectLst/>
                <a:latin typeface="Times New Roman" panose="02020603050405020304" pitchFamily="18" charset="0"/>
                <a:ea typeface="SimSun" panose="02010600030101010101" pitchFamily="2" charset="-122"/>
              </a:rPr>
              <a:t>Tattiana</a:t>
            </a:r>
            <a:r>
              <a:rPr lang="en-US" sz="2800" kern="0" dirty="0">
                <a:effectLst/>
                <a:latin typeface="Times New Roman" panose="02020603050405020304" pitchFamily="18" charset="0"/>
                <a:ea typeface="SimSun" panose="02010600030101010101" pitchFamily="2" charset="-122"/>
              </a:rPr>
              <a:t> AI project provided a comprehensive view of stakeholder needs, user satisfaction, and the impact of AI-driven solutions. Through descriptive statistics, correlation analysis, hypothesis testing, and various visualizations, the project team gained valuable insights that informed the design and development of </a:t>
            </a:r>
            <a:r>
              <a:rPr lang="en-US" sz="2800" kern="0" dirty="0" err="1">
                <a:effectLst/>
                <a:latin typeface="Times New Roman" panose="02020603050405020304" pitchFamily="18" charset="0"/>
                <a:ea typeface="SimSun" panose="02010600030101010101" pitchFamily="2" charset="-122"/>
              </a:rPr>
              <a:t>Tattiana</a:t>
            </a:r>
            <a:r>
              <a:rPr lang="en-US" sz="2800" kern="0" dirty="0">
                <a:effectLst/>
                <a:latin typeface="Times New Roman" panose="02020603050405020304" pitchFamily="18" charset="0"/>
                <a:ea typeface="SimSun" panose="02010600030101010101" pitchFamily="2" charset="-122"/>
              </a:rPr>
              <a:t> AI. These findings ensured that the system would be well-aligned with organizational goals and user expectations, ready to tackle real-world challenges effectively.</a:t>
            </a:r>
            <a:endParaRPr lang="en-US" sz="2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2800" kern="0" dirty="0">
                <a:effectLst/>
                <a:latin typeface="Times New Roman" panose="02020603050405020304" pitchFamily="18" charset="0"/>
                <a:ea typeface="SimSun" panose="02010600030101010101" pitchFamily="2" charset="-122"/>
              </a:rPr>
              <a:t>By meticulously analyzing and visualizing the collected data, the research team was able to transform raw data into actionable insights. This thorough and systematic approach not only highlighted the areas of improvement but also showcased the potential benefits of the new system, ultimately ensuring the successful implementation of </a:t>
            </a:r>
            <a:r>
              <a:rPr lang="en-US" sz="2800" kern="0" dirty="0" err="1">
                <a:effectLst/>
                <a:latin typeface="Times New Roman" panose="02020603050405020304" pitchFamily="18" charset="0"/>
                <a:ea typeface="SimSun" panose="02010600030101010101" pitchFamily="2" charset="-122"/>
              </a:rPr>
              <a:t>Tattiana</a:t>
            </a:r>
            <a:r>
              <a:rPr lang="en-US" sz="2800" kern="0" dirty="0">
                <a:effectLst/>
                <a:latin typeface="Times New Roman" panose="02020603050405020304" pitchFamily="18" charset="0"/>
                <a:ea typeface="SimSun" panose="02010600030101010101" pitchFamily="2" charset="-122"/>
              </a:rPr>
              <a:t> AI.</a:t>
            </a:r>
            <a:endParaRPr lang="en-US" sz="2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2400" dirty="0">
                <a:effectLst/>
                <a:latin typeface="Calibri" panose="020F0502020204030204" pitchFamily="34" charset="0"/>
                <a:ea typeface="等线" panose="02010600030101010101" pitchFamily="2" charset="-122"/>
                <a:cs typeface="Times New Roman" panose="02020603050405020304" pitchFamily="18" charset="0"/>
              </a:rPr>
              <a:t> </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432111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Autofit/>
          </a:bodyPr>
          <a:lstStyle/>
          <a:p>
            <a:pPr>
              <a:lnSpc>
                <a:spcPct val="173000"/>
              </a:lnSpc>
              <a:spcBef>
                <a:spcPts val="1300"/>
              </a:spcBef>
              <a:spcAft>
                <a:spcPts val="1300"/>
              </a:spcAft>
            </a:pPr>
            <a:r>
              <a:rPr lang="en-US" sz="1800" b="1" dirty="0">
                <a:effectLst/>
                <a:latin typeface="Calibri" panose="020F0502020204030204" pitchFamily="34" charset="0"/>
                <a:ea typeface="等线" panose="02010600030101010101" pitchFamily="2" charset="-122"/>
                <a:cs typeface="Times New Roman" panose="02020603050405020304" pitchFamily="18" charset="0"/>
              </a:rPr>
              <a:t>System Specification</a:t>
            </a: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The system specification for the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AI project outlines the key requirements derived from comprehensive data analysis and inputs from stakeholders. These specifications serve as a guideline for the development and implementation of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AI, ensuring that the system meets the needs and expectations of its users effectively.</a:t>
            </a:r>
            <a:endParaRPr lang="en-US" sz="1800" dirty="0">
              <a:effectLst/>
              <a:latin typeface="Times New Roman" panose="02020603050405020304" pitchFamily="18" charset="0"/>
              <a:ea typeface="SimSun" panose="02010600030101010101" pitchFamily="2" charset="-122"/>
            </a:endParaRPr>
          </a:p>
          <a:p>
            <a:pPr>
              <a:lnSpc>
                <a:spcPct val="156000"/>
              </a:lnSpc>
              <a:spcBef>
                <a:spcPts val="1400"/>
              </a:spcBef>
              <a:spcAft>
                <a:spcPts val="1450"/>
              </a:spcAft>
            </a:pPr>
            <a:r>
              <a:rPr lang="en-US" sz="1800" b="1" dirty="0">
                <a:effectLst/>
                <a:latin typeface="Calibri" panose="020F0502020204030204" pitchFamily="34" charset="0"/>
                <a:ea typeface="等线" panose="02010600030101010101" pitchFamily="2" charset="-122"/>
                <a:cs typeface="Times New Roman" panose="02020603050405020304" pitchFamily="18" charset="0"/>
              </a:rPr>
              <a:t>Non-Functional Requirements</a:t>
            </a:r>
          </a:p>
          <a:p>
            <a:pPr marL="0" marR="0" algn="l">
              <a:spcBef>
                <a:spcPts val="500"/>
              </a:spcBef>
              <a:spcAft>
                <a:spcPts val="500"/>
              </a:spcAft>
            </a:pPr>
            <a:r>
              <a:rPr lang="en-US" sz="1800" b="1" dirty="0">
                <a:effectLst/>
                <a:latin typeface="Times New Roman" panose="02020603050405020304" pitchFamily="18" charset="0"/>
                <a:ea typeface="SimSun" panose="02010600030101010101" pitchFamily="2" charset="-122"/>
              </a:rPr>
              <a:t>1. Performance</a:t>
            </a:r>
            <a:endParaRPr lang="en-US" sz="18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Response Time</a:t>
            </a:r>
            <a:r>
              <a:rPr lang="en-US" sz="1800" dirty="0">
                <a:effectLst/>
                <a:latin typeface="Calibri" panose="020F0502020204030204" pitchFamily="34" charset="0"/>
                <a:ea typeface="等线" panose="02010600030101010101" pitchFamily="2" charset="-122"/>
                <a:cs typeface="Times New Roman" panose="02020603050405020304" pitchFamily="18" charset="0"/>
              </a:rPr>
              <a:t>: Ensure the system responds to user actions within 2 seconds.</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Scalability</a:t>
            </a:r>
            <a:r>
              <a:rPr lang="en-US" sz="1800" dirty="0">
                <a:effectLst/>
                <a:latin typeface="Calibri" panose="020F0502020204030204" pitchFamily="34" charset="0"/>
                <a:ea typeface="等线" panose="02010600030101010101" pitchFamily="2" charset="-122"/>
                <a:cs typeface="Times New Roman" panose="02020603050405020304" pitchFamily="18" charset="0"/>
              </a:rPr>
              <a:t>: The system should handle increasing loads gracefully, supporting up to 10,000 concurrent users without performance degradation.</a:t>
            </a:r>
          </a:p>
          <a:p>
            <a:pPr marL="0" marR="0" algn="l">
              <a:spcBef>
                <a:spcPts val="500"/>
              </a:spcBef>
              <a:spcAft>
                <a:spcPts val="500"/>
              </a:spcAft>
            </a:pPr>
            <a:r>
              <a:rPr lang="en-US" sz="1800" b="1" dirty="0">
                <a:effectLst/>
                <a:latin typeface="Times New Roman" panose="02020603050405020304" pitchFamily="18" charset="0"/>
                <a:ea typeface="SimSun" panose="02010600030101010101" pitchFamily="2" charset="-122"/>
              </a:rPr>
              <a:t>2. Security</a:t>
            </a:r>
            <a:endParaRPr lang="en-US" sz="18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Data Protection</a:t>
            </a:r>
            <a:r>
              <a:rPr lang="en-US" sz="1800" dirty="0">
                <a:effectLst/>
                <a:latin typeface="Calibri" panose="020F0502020204030204" pitchFamily="34" charset="0"/>
                <a:ea typeface="等线" panose="02010600030101010101" pitchFamily="2" charset="-122"/>
                <a:cs typeface="Times New Roman" panose="02020603050405020304" pitchFamily="18" charset="0"/>
              </a:rPr>
              <a:t>: Implement robust data encryption methods to protect sensitive user information.</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Access Control</a:t>
            </a:r>
            <a:r>
              <a:rPr lang="en-US" sz="1800" dirty="0">
                <a:effectLst/>
                <a:latin typeface="Calibri" panose="020F0502020204030204" pitchFamily="34" charset="0"/>
                <a:ea typeface="等线" panose="02010600030101010101" pitchFamily="2" charset="-122"/>
                <a:cs typeface="Times New Roman" panose="02020603050405020304" pitchFamily="18" charset="0"/>
              </a:rPr>
              <a:t>: Define clear access control mechanisms to ensure only authorized personnel can modify system settings or access sensitive data.</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Fraud Prevention</a:t>
            </a:r>
            <a:r>
              <a:rPr lang="en-US" sz="1800" dirty="0">
                <a:effectLst/>
                <a:latin typeface="Calibri" panose="020F0502020204030204" pitchFamily="34" charset="0"/>
                <a:ea typeface="等线" panose="02010600030101010101" pitchFamily="2" charset="-122"/>
                <a:cs typeface="Times New Roman" panose="02020603050405020304" pitchFamily="18" charset="0"/>
              </a:rPr>
              <a:t>: The system must incorporate advanced fraud detection mechanisms to safeguard financial transactions.</a:t>
            </a:r>
          </a:p>
          <a:p>
            <a:pPr marL="0" marR="0" algn="l">
              <a:spcBef>
                <a:spcPts val="500"/>
              </a:spcBef>
              <a:spcAft>
                <a:spcPts val="500"/>
              </a:spcAft>
            </a:pPr>
            <a:r>
              <a:rPr lang="en-US" sz="1800" b="1" dirty="0">
                <a:effectLst/>
                <a:latin typeface="Times New Roman" panose="02020603050405020304" pitchFamily="18" charset="0"/>
                <a:ea typeface="SimSun" panose="02010600030101010101" pitchFamily="2" charset="-122"/>
              </a:rPr>
              <a:t>3. Usability</a:t>
            </a:r>
            <a:endParaRPr lang="en-US" sz="18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User Interface</a:t>
            </a:r>
            <a:r>
              <a:rPr lang="en-US" sz="1800" dirty="0">
                <a:effectLst/>
                <a:latin typeface="Calibri" panose="020F0502020204030204" pitchFamily="34" charset="0"/>
                <a:ea typeface="等线" panose="02010600030101010101" pitchFamily="2" charset="-122"/>
                <a:cs typeface="Times New Roman" panose="02020603050405020304" pitchFamily="18" charset="0"/>
              </a:rPr>
              <a:t>: Provide an intuitive and user-friendly interface that is easy to navigate.</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Accessibility</a:t>
            </a:r>
            <a:r>
              <a:rPr lang="en-US" sz="1800" dirty="0">
                <a:effectLst/>
                <a:latin typeface="Calibri" panose="020F0502020204030204" pitchFamily="34" charset="0"/>
                <a:ea typeface="等线" panose="02010600030101010101" pitchFamily="2" charset="-122"/>
                <a:cs typeface="Times New Roman" panose="02020603050405020304" pitchFamily="18" charset="0"/>
              </a:rPr>
              <a:t>: Ensure the system is accessible to users with disabilities by adhering to WCAG 2.1 guidelines.</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Documentation</a:t>
            </a:r>
            <a:r>
              <a:rPr lang="en-US" sz="1800" dirty="0">
                <a:effectLst/>
                <a:latin typeface="Calibri" panose="020F0502020204030204" pitchFamily="34" charset="0"/>
                <a:ea typeface="等线" panose="02010600030101010101" pitchFamily="2" charset="-122"/>
                <a:cs typeface="Times New Roman" panose="02020603050405020304" pitchFamily="18" charset="0"/>
              </a:rPr>
              <a:t>: Offer comprehensive user documentation and tutorials to facilitate ease of use.</a:t>
            </a:r>
          </a:p>
          <a:p>
            <a:pPr marL="0" marR="0" algn="l">
              <a:spcBef>
                <a:spcPts val="500"/>
              </a:spcBef>
              <a:spcAft>
                <a:spcPts val="500"/>
              </a:spcAft>
            </a:pPr>
            <a:r>
              <a:rPr lang="en-US" sz="1800" b="1" dirty="0">
                <a:effectLst/>
                <a:latin typeface="Times New Roman" panose="02020603050405020304" pitchFamily="18" charset="0"/>
                <a:ea typeface="SimSun" panose="02010600030101010101" pitchFamily="2" charset="-122"/>
              </a:rPr>
              <a:t>4. Reliability</a:t>
            </a:r>
            <a:endParaRPr lang="en-US" sz="18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Uptime</a:t>
            </a:r>
            <a:r>
              <a:rPr lang="en-US" sz="1800" dirty="0">
                <a:effectLst/>
                <a:latin typeface="Calibri" panose="020F0502020204030204" pitchFamily="34" charset="0"/>
                <a:ea typeface="等线" panose="02010600030101010101" pitchFamily="2" charset="-122"/>
                <a:cs typeface="Times New Roman" panose="02020603050405020304" pitchFamily="18" charset="0"/>
              </a:rPr>
              <a:t>: The system should guarantee 99.9% uptime to ensure continuous availability.</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Error Handling</a:t>
            </a:r>
            <a:r>
              <a:rPr lang="en-US" sz="1800" dirty="0">
                <a:effectLst/>
                <a:latin typeface="Calibri" panose="020F0502020204030204" pitchFamily="34" charset="0"/>
                <a:ea typeface="等线" panose="02010600030101010101" pitchFamily="2" charset="-122"/>
                <a:cs typeface="Times New Roman" panose="02020603050405020304" pitchFamily="18" charset="0"/>
              </a:rPr>
              <a:t>: Implement robust error handling and recovery procedures to minimize downtime in case of system failures.</a:t>
            </a:r>
          </a:p>
          <a:p>
            <a:pPr marL="0" marR="0" algn="l">
              <a:spcBef>
                <a:spcPts val="500"/>
              </a:spcBef>
              <a:spcAft>
                <a:spcPts val="500"/>
              </a:spcAft>
            </a:pPr>
            <a:r>
              <a:rPr lang="en-US" sz="1800" b="1" dirty="0">
                <a:effectLst/>
                <a:latin typeface="Times New Roman" panose="02020603050405020304" pitchFamily="18" charset="0"/>
                <a:ea typeface="SimSun" panose="02010600030101010101" pitchFamily="2" charset="-122"/>
              </a:rPr>
              <a:t>5. Maintainability</a:t>
            </a:r>
            <a:endParaRPr lang="en-US" sz="18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Modular Design</a:t>
            </a:r>
            <a:r>
              <a:rPr lang="en-US" sz="1800" dirty="0">
                <a:effectLst/>
                <a:latin typeface="Calibri" panose="020F0502020204030204" pitchFamily="34" charset="0"/>
                <a:ea typeface="等线" panose="02010600030101010101" pitchFamily="2" charset="-122"/>
                <a:cs typeface="Times New Roman" panose="02020603050405020304" pitchFamily="18" charset="0"/>
              </a:rPr>
              <a:t>: Use a modular design approach to facilitate easy updates and maintenance.</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Documentation</a:t>
            </a:r>
            <a:r>
              <a:rPr lang="en-US" sz="1800" dirty="0">
                <a:effectLst/>
                <a:latin typeface="Calibri" panose="020F0502020204030204" pitchFamily="34" charset="0"/>
                <a:ea typeface="等线" panose="02010600030101010101" pitchFamily="2" charset="-122"/>
                <a:cs typeface="Times New Roman" panose="02020603050405020304" pitchFamily="18" charset="0"/>
              </a:rPr>
              <a:t>: Maintain thorough technical documentation to support system maintenance and future development.</a:t>
            </a:r>
          </a:p>
          <a:p>
            <a:pPr marL="0" marR="0" algn="l">
              <a:spcBef>
                <a:spcPts val="500"/>
              </a:spcBef>
              <a:spcAft>
                <a:spcPts val="500"/>
              </a:spcAft>
            </a:pPr>
            <a:r>
              <a:rPr lang="en-US" sz="1800" b="1" dirty="0">
                <a:effectLst/>
                <a:latin typeface="Times New Roman" panose="02020603050405020304" pitchFamily="18" charset="0"/>
                <a:ea typeface="SimSun" panose="02010600030101010101" pitchFamily="2" charset="-122"/>
              </a:rPr>
              <a:t>6. Compliance</a:t>
            </a:r>
            <a:endParaRPr lang="en-US" sz="18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Regulatory Compliance</a:t>
            </a:r>
            <a:r>
              <a:rPr lang="en-US" sz="1800" dirty="0">
                <a:effectLst/>
                <a:latin typeface="Calibri" panose="020F0502020204030204" pitchFamily="34" charset="0"/>
                <a:ea typeface="等线" panose="02010600030101010101" pitchFamily="2" charset="-122"/>
                <a:cs typeface="Times New Roman" panose="02020603050405020304" pitchFamily="18" charset="0"/>
              </a:rPr>
              <a:t>: Ensure the system complies with relevant laws and regulations, including GDPR and CCPA for data privacy.</a:t>
            </a:r>
          </a:p>
          <a:p>
            <a:pPr>
              <a:lnSpc>
                <a:spcPct val="156000"/>
              </a:lnSpc>
              <a:spcBef>
                <a:spcPts val="1400"/>
              </a:spcBef>
              <a:spcAft>
                <a:spcPts val="1450"/>
              </a:spcAft>
            </a:pPr>
            <a:r>
              <a:rPr lang="en-US" sz="1800" b="1" dirty="0">
                <a:effectLst/>
                <a:latin typeface="Calibri" panose="020F0502020204030204" pitchFamily="34" charset="0"/>
                <a:ea typeface="等线" panose="02010600030101010101" pitchFamily="2" charset="-122"/>
                <a:cs typeface="Times New Roman" panose="02020603050405020304" pitchFamily="18" charset="0"/>
              </a:rPr>
              <a:t>Functional Requirements</a:t>
            </a:r>
          </a:p>
          <a:p>
            <a:pPr marL="0" marR="0" algn="l">
              <a:spcBef>
                <a:spcPts val="500"/>
              </a:spcBef>
              <a:spcAft>
                <a:spcPts val="500"/>
              </a:spcAft>
            </a:pPr>
            <a:r>
              <a:rPr lang="en-US" sz="1800" b="1" dirty="0">
                <a:effectLst/>
                <a:latin typeface="Times New Roman" panose="02020603050405020304" pitchFamily="18" charset="0"/>
                <a:ea typeface="SimSun" panose="02010600030101010101" pitchFamily="2" charset="-122"/>
              </a:rPr>
              <a:t>1. Content Moderation</a:t>
            </a:r>
            <a:endParaRPr lang="en-US" sz="18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Automatic Detection</a:t>
            </a:r>
            <a:r>
              <a:rPr lang="en-US" sz="1800" dirty="0">
                <a:effectLst/>
                <a:latin typeface="Calibri" panose="020F0502020204030204" pitchFamily="34" charset="0"/>
                <a:ea typeface="等线" panose="02010600030101010101" pitchFamily="2" charset="-122"/>
                <a:cs typeface="Times New Roman" panose="02020603050405020304" pitchFamily="18" charset="0"/>
              </a:rPr>
              <a:t>: The system should automatically detect and flag inappropriate or harmful content.</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Filtering</a:t>
            </a:r>
            <a:r>
              <a:rPr lang="en-US" sz="1800" dirty="0">
                <a:effectLst/>
                <a:latin typeface="Calibri" panose="020F0502020204030204" pitchFamily="34" charset="0"/>
                <a:ea typeface="等线" panose="02010600030101010101" pitchFamily="2" charset="-122"/>
                <a:cs typeface="Times New Roman" panose="02020603050405020304" pitchFamily="18" charset="0"/>
              </a:rPr>
              <a:t>: The system must filter out flagged content to prevent it from being displayed.</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Customization</a:t>
            </a:r>
            <a:r>
              <a:rPr lang="en-US" sz="1800" dirty="0">
                <a:effectLst/>
                <a:latin typeface="Calibri" panose="020F0502020204030204" pitchFamily="34" charset="0"/>
                <a:ea typeface="等线" panose="02010600030101010101" pitchFamily="2" charset="-122"/>
                <a:cs typeface="Times New Roman" panose="02020603050405020304" pitchFamily="18" charset="0"/>
              </a:rPr>
              <a:t>: Provide options for administrators to set and update content moderation rules.</a:t>
            </a:r>
          </a:p>
          <a:p>
            <a:pPr marL="0" marR="0" algn="l">
              <a:spcBef>
                <a:spcPts val="500"/>
              </a:spcBef>
              <a:spcAft>
                <a:spcPts val="500"/>
              </a:spcAft>
            </a:pPr>
            <a:r>
              <a:rPr lang="en-US" sz="1800" b="1" dirty="0">
                <a:effectLst/>
                <a:latin typeface="Times New Roman" panose="02020603050405020304" pitchFamily="18" charset="0"/>
                <a:ea typeface="SimSun" panose="02010600030101010101" pitchFamily="2" charset="-122"/>
              </a:rPr>
              <a:t>2. Fraud Detection</a:t>
            </a:r>
            <a:endParaRPr lang="en-US" sz="18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Transaction Monitoring</a:t>
            </a:r>
            <a:r>
              <a:rPr lang="en-US" sz="1800" dirty="0">
                <a:effectLst/>
                <a:latin typeface="Calibri" panose="020F0502020204030204" pitchFamily="34" charset="0"/>
                <a:ea typeface="等线" panose="02010600030101010101" pitchFamily="2" charset="-122"/>
                <a:cs typeface="Times New Roman" panose="02020603050405020304" pitchFamily="18" charset="0"/>
              </a:rPr>
              <a:t>: Continuously monitor financial transactions for signs of fraudulent activity.</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Alert System</a:t>
            </a:r>
            <a:r>
              <a:rPr lang="en-US" sz="1800" dirty="0">
                <a:effectLst/>
                <a:latin typeface="Calibri" panose="020F0502020204030204" pitchFamily="34" charset="0"/>
                <a:ea typeface="等线" panose="02010600030101010101" pitchFamily="2" charset="-122"/>
                <a:cs typeface="Times New Roman" panose="02020603050405020304" pitchFamily="18" charset="0"/>
              </a:rPr>
              <a:t>: Send real-time alerts to administrators when suspicious activities are detected.</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Model Training</a:t>
            </a:r>
            <a:r>
              <a:rPr lang="en-US" sz="1800" dirty="0">
                <a:effectLst/>
                <a:latin typeface="Calibri" panose="020F0502020204030204" pitchFamily="34" charset="0"/>
                <a:ea typeface="等线" panose="02010600030101010101" pitchFamily="2" charset="-122"/>
                <a:cs typeface="Times New Roman" panose="02020603050405020304" pitchFamily="18" charset="0"/>
              </a:rPr>
              <a:t>: Allow for the updating and training of machine learning models based on new data.</a:t>
            </a:r>
          </a:p>
          <a:p>
            <a:pPr marL="0" marR="0" algn="l">
              <a:spcBef>
                <a:spcPts val="500"/>
              </a:spcBef>
              <a:spcAft>
                <a:spcPts val="500"/>
              </a:spcAft>
            </a:pPr>
            <a:r>
              <a:rPr lang="en-US" sz="1800" b="1" dirty="0">
                <a:effectLst/>
                <a:latin typeface="Times New Roman" panose="02020603050405020304" pitchFamily="18" charset="0"/>
                <a:ea typeface="SimSun" panose="02010600030101010101" pitchFamily="2" charset="-122"/>
              </a:rPr>
              <a:t>3. </a:t>
            </a:r>
            <a:r>
              <a:rPr lang="en-US" sz="1800" b="1" dirty="0" err="1">
                <a:effectLst/>
                <a:latin typeface="Times New Roman" panose="02020603050405020304" pitchFamily="18" charset="0"/>
                <a:ea typeface="SimSun" panose="02010600030101010101" pitchFamily="2" charset="-122"/>
              </a:rPr>
              <a:t>Tattiana</a:t>
            </a:r>
            <a:r>
              <a:rPr lang="en-US" sz="1800" b="1" dirty="0">
                <a:effectLst/>
                <a:latin typeface="Times New Roman" panose="02020603050405020304" pitchFamily="18" charset="0"/>
                <a:ea typeface="SimSun" panose="02010600030101010101" pitchFamily="2" charset="-122"/>
              </a:rPr>
              <a:t> GPT/Chatbot</a:t>
            </a:r>
            <a:endParaRPr lang="en-US" sz="18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Natural Language Processing</a:t>
            </a:r>
            <a:r>
              <a:rPr lang="en-US" sz="1800" dirty="0">
                <a:effectLst/>
                <a:latin typeface="Calibri" panose="020F0502020204030204" pitchFamily="34" charset="0"/>
                <a:ea typeface="等线" panose="02010600030101010101" pitchFamily="2" charset="-122"/>
                <a:cs typeface="Times New Roman" panose="02020603050405020304" pitchFamily="18" charset="0"/>
              </a:rPr>
              <a:t>: Develop a sophisticated NLP engine to understand and respond to user queries.</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Context Awareness</a:t>
            </a:r>
            <a:r>
              <a:rPr lang="en-US" sz="1800" dirty="0">
                <a:effectLst/>
                <a:latin typeface="Calibri" panose="020F0502020204030204" pitchFamily="34" charset="0"/>
                <a:ea typeface="等线" panose="02010600030101010101" pitchFamily="2" charset="-122"/>
                <a:cs typeface="Times New Roman" panose="02020603050405020304" pitchFamily="18" charset="0"/>
              </a:rPr>
              <a:t>: Maintain context in conversations to provide relevant and coherent responses.</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Customization</a:t>
            </a:r>
            <a:r>
              <a:rPr lang="en-US" sz="1800" dirty="0">
                <a:effectLst/>
                <a:latin typeface="Calibri" panose="020F0502020204030204" pitchFamily="34" charset="0"/>
                <a:ea typeface="等线" panose="02010600030101010101" pitchFamily="2" charset="-122"/>
                <a:cs typeface="Times New Roman" panose="02020603050405020304" pitchFamily="18" charset="0"/>
              </a:rPr>
              <a:t>: Allow administrators to customize the chatbot’s responses and behavior.</a:t>
            </a:r>
          </a:p>
          <a:p>
            <a:pPr marL="0" marR="0" algn="l">
              <a:spcBef>
                <a:spcPts val="500"/>
              </a:spcBef>
              <a:spcAft>
                <a:spcPts val="500"/>
              </a:spcAft>
            </a:pPr>
            <a:r>
              <a:rPr lang="en-US" sz="1800" b="1" dirty="0">
                <a:effectLst/>
                <a:latin typeface="Times New Roman" panose="02020603050405020304" pitchFamily="18" charset="0"/>
                <a:ea typeface="SimSun" panose="02010600030101010101" pitchFamily="2" charset="-122"/>
              </a:rPr>
              <a:t>4. Language Translation Module</a:t>
            </a:r>
            <a:endParaRPr lang="en-US" sz="1800" dirty="0">
              <a:effectLst/>
              <a:latin typeface="Times New Roman" panose="02020603050405020304" pitchFamily="18" charset="0"/>
              <a:ea typeface="SimSun" panose="02010600030101010101" pitchFamily="2" charset="-122"/>
            </a:endParaRP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Real-Time Translation</a:t>
            </a:r>
            <a:r>
              <a:rPr lang="en-US" sz="1800" dirty="0">
                <a:effectLst/>
                <a:latin typeface="Calibri" panose="020F0502020204030204" pitchFamily="34" charset="0"/>
                <a:ea typeface="等线" panose="02010600030101010101" pitchFamily="2" charset="-122"/>
                <a:cs typeface="Times New Roman" panose="02020603050405020304" pitchFamily="18" charset="0"/>
              </a:rPr>
              <a:t>: Provide real-time translation services for multiple languages.</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Accuracy</a:t>
            </a:r>
            <a:r>
              <a:rPr lang="en-US" sz="1800" dirty="0">
                <a:effectLst/>
                <a:latin typeface="Calibri" panose="020F0502020204030204" pitchFamily="34" charset="0"/>
                <a:ea typeface="等线" panose="02010600030101010101" pitchFamily="2" charset="-122"/>
                <a:cs typeface="Times New Roman" panose="02020603050405020304" pitchFamily="18" charset="0"/>
              </a:rPr>
              <a:t>: Ensure high accuracy in translation to maintain the integrity of the information.</a:t>
            </a:r>
          </a:p>
          <a:p>
            <a:pPr marL="342900" marR="0" lvl="0" indent="-342900">
              <a:spcBef>
                <a:spcPts val="500"/>
              </a:spcBef>
              <a:spcAft>
                <a:spcPts val="500"/>
              </a:spcAft>
              <a:buFont typeface="Symbol" panose="05050102010706020507" pitchFamily="18" charset="2"/>
              <a:buChar char=""/>
            </a:pPr>
            <a:r>
              <a:rPr lang="en-US" sz="1800" b="1" dirty="0">
                <a:effectLst/>
                <a:latin typeface="Calibri" panose="020F0502020204030204" pitchFamily="34" charset="0"/>
                <a:ea typeface="等线" panose="02010600030101010101" pitchFamily="2" charset="-122"/>
                <a:cs typeface="Times New Roman" panose="02020603050405020304" pitchFamily="18" charset="0"/>
              </a:rPr>
              <a:t>Customization</a:t>
            </a:r>
            <a:r>
              <a:rPr lang="en-US" sz="1800" dirty="0">
                <a:effectLst/>
                <a:latin typeface="Calibri" panose="020F0502020204030204" pitchFamily="34" charset="0"/>
                <a:ea typeface="等线" panose="02010600030101010101" pitchFamily="2" charset="-122"/>
                <a:cs typeface="Times New Roman" panose="02020603050405020304" pitchFamily="18" charset="0"/>
              </a:rPr>
              <a:t>: Allow users to select preferred languages for translation.</a:t>
            </a: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By adhering to these functional and non-functional requirements, the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AI system will be well-equipped to meet user needs, provide a high-quality user experience, and ensure robust performance, security, and maintainability.</a:t>
            </a:r>
            <a:endParaRPr lang="en-US" sz="1800" dirty="0">
              <a:effectLst/>
              <a:latin typeface="Times New Roman" panose="02020603050405020304" pitchFamily="18" charset="0"/>
              <a:ea typeface="SimSun" panose="02010600030101010101" pitchFamily="2" charset="-122"/>
            </a:endParaRPr>
          </a:p>
          <a:p>
            <a:endParaRPr lang="en-US" sz="12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2731544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Autofit/>
          </a:bodyPr>
          <a:lstStyle/>
          <a:p>
            <a:pPr marL="0" marR="0" indent="0" algn="just">
              <a:lnSpc>
                <a:spcPct val="200000"/>
              </a:lnSpc>
              <a:spcBef>
                <a:spcPts val="0"/>
              </a:spcBef>
              <a:spcAft>
                <a:spcPts val="0"/>
              </a:spcAft>
              <a:buNone/>
            </a:pPr>
            <a:r>
              <a:rPr lang="en-US" sz="1800" b="1" dirty="0">
                <a:latin typeface="Times New Roman" panose="02020603050405020304" pitchFamily="18" charset="0"/>
                <a:ea typeface="等线" panose="02010600030101010101" pitchFamily="2" charset="-122"/>
                <a:cs typeface="Times New Roman" panose="02020603050405020304" pitchFamily="18" charset="0"/>
              </a:rPr>
              <a:t>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Application Specifications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gn="just">
              <a:lnSpc>
                <a:spcPct val="200000"/>
              </a:lnSpc>
              <a:spcBef>
                <a:spcPts val="0"/>
              </a:spcBef>
              <a:spcAft>
                <a:spcPts val="0"/>
              </a:spcAft>
              <a:buNone/>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The application specifications for the </a:t>
            </a:r>
            <a:r>
              <a:rPr lang="en-US" sz="1800" b="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AI project provide a clear, precise, and non-ambiguous description of the application's functionalities. These specifications ensure a common understanding among all stakeholders and guide the development process.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gn="just">
              <a:lnSpc>
                <a:spcPct val="200000"/>
              </a:lnSpc>
              <a:spcBef>
                <a:spcPts val="0"/>
              </a:spcBef>
              <a:spcAft>
                <a:spcPts val="0"/>
              </a:spcAft>
              <a:buNone/>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gn="just">
              <a:lnSpc>
                <a:spcPct val="200000"/>
              </a:lnSpc>
              <a:spcBef>
                <a:spcPts val="0"/>
              </a:spcBef>
              <a:spcAft>
                <a:spcPts val="0"/>
              </a:spcAft>
              <a:buNone/>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                                 	Overview</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The </a:t>
            </a:r>
            <a:r>
              <a:rPr lang="en-US" sz="1800" b="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AI application is designed to provide various AI-powered services, including content moderation, fraud detection, chatbot interactions, and language translation. The application will process inputs from users and generate appropriate outputs to address specific problems and improve user experience.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9435" algn="just">
              <a:lnSpc>
                <a:spcPct val="200000"/>
              </a:lnSpc>
              <a:spcBef>
                <a:spcPts val="0"/>
              </a:spcBef>
              <a:spcAft>
                <a:spcPts val="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Input and Output Requirements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Content Moderation</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2286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-Input: User-generated content (text, images, videos).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2286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-Output: Flagged inappropriate or harmful content, filtered content, and moderation reports.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Fraud Detection</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524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 Input: Financial transaction data.</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524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 Output: Alerts on suspicious activities, fraud detection reports, and updated machine learning models.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sz="1800" b="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GPT/Chatbot</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2286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Input: User queries and commands in natural language.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2286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-Output: Relevant responses, suggestions, and information based on context.</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Language Translation Module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2286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 Input: Text in one language.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304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Output: Translated text in the desired language.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12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1645531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Autofit/>
          </a:bodyPr>
          <a:lstStyle/>
          <a:p>
            <a:pPr marL="0" marR="0" indent="1829435" algn="just">
              <a:lnSpc>
                <a:spcPct val="200000"/>
              </a:lnSpc>
              <a:spcBef>
                <a:spcPts val="0"/>
              </a:spcBef>
              <a:spcAft>
                <a:spcPts val="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 Application Specifications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The application specifications for the </a:t>
            </a:r>
            <a:r>
              <a:rPr lang="en-US" sz="1800" b="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AI project provide a clear, precise, and non-ambiguous description of the application's functionalities. These specifications ensure a common understanding among all stakeholders and guide the development process.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9435" algn="just">
              <a:lnSpc>
                <a:spcPct val="200000"/>
              </a:lnSpc>
              <a:spcBef>
                <a:spcPts val="0"/>
              </a:spcBef>
              <a:spcAft>
                <a:spcPts val="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Overview</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The </a:t>
            </a:r>
            <a:r>
              <a:rPr lang="en-US" sz="1800" b="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AI application is designed to provide various AI-powered services, including content moderation, fraud detection, chatbot interactions, and language translation. The application will process inputs from users and generate appropriate outputs to address specific problems and improve user experience.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9435" algn="just">
              <a:lnSpc>
                <a:spcPct val="200000"/>
              </a:lnSpc>
              <a:spcBef>
                <a:spcPts val="0"/>
              </a:spcBef>
              <a:spcAft>
                <a:spcPts val="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Input and Output Requirements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Content Moderation</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2286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-Input: User-generated content (text, images, videos).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2286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-Output: Flagged inappropriate or harmful content, filtered content, and moderation reports.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Fraud Detection</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524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 Input: Financial transaction data.</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524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 Output: Alerts on suspicious activities, fraud detection reports, and updated machine learning models.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sz="1800" b="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GPT/Chatbot</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2286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Input: User queries and commands in natural language.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2286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-Output: Relevant responses, suggestions, and information based on context.</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Language Translation Module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2286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 Input: Text in one language.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304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Output: Translated text in the desired language.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12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273278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Autofit/>
          </a:bodyPr>
          <a:lstStyle/>
          <a:p>
            <a:pPr>
              <a:lnSpc>
                <a:spcPct val="173000"/>
              </a:lnSpc>
              <a:spcBef>
                <a:spcPts val="1300"/>
              </a:spcBef>
              <a:spcAft>
                <a:spcPts val="1300"/>
              </a:spcAft>
            </a:pPr>
            <a:r>
              <a:rPr lang="en-US" sz="1800" b="1" dirty="0">
                <a:effectLst/>
                <a:latin typeface="Calibri" panose="020F0502020204030204" pitchFamily="34" charset="0"/>
                <a:ea typeface="等线" panose="02010600030101010101" pitchFamily="2" charset="-122"/>
                <a:cs typeface="Times New Roman" panose="02020603050405020304" pitchFamily="18" charset="0"/>
              </a:rPr>
              <a:t>Design</a:t>
            </a:r>
          </a:p>
          <a:p>
            <a:pPr marL="0" marR="0">
              <a:spcBef>
                <a:spcPts val="0"/>
              </a:spcBef>
              <a:spcAft>
                <a:spcPts val="0"/>
              </a:spcAft>
            </a:pPr>
            <a:r>
              <a:rPr lang="en-US" sz="900" dirty="0">
                <a:effectLst/>
                <a:latin typeface="Calibri" panose="020F0502020204030204" pitchFamily="34" charset="0"/>
                <a:ea typeface="等线" panose="02010600030101010101" pitchFamily="2" charset="-122"/>
                <a:cs typeface="Times New Roman" panose="02020603050405020304" pitchFamily="18" charset="0"/>
              </a:rPr>
              <a:t>The design phase of the </a:t>
            </a:r>
            <a:r>
              <a:rPr lang="en-US" sz="9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900" dirty="0">
                <a:effectLst/>
                <a:latin typeface="Calibri" panose="020F0502020204030204" pitchFamily="34" charset="0"/>
                <a:ea typeface="等线" panose="02010600030101010101" pitchFamily="2" charset="-122"/>
                <a:cs typeface="Times New Roman" panose="02020603050405020304" pitchFamily="18" charset="0"/>
              </a:rPr>
              <a:t> AI project encompasses both logical and physical design elements. Logical design focuses on abstract representations and user interface structures, while physical design involves detailed specifications using Object-Oriented Systems Analysis and Design (OOSAD) principles and standards.</a:t>
            </a:r>
          </a:p>
          <a:p>
            <a:pPr>
              <a:lnSpc>
                <a:spcPct val="156000"/>
              </a:lnSpc>
              <a:spcBef>
                <a:spcPts val="1400"/>
              </a:spcBef>
              <a:spcAft>
                <a:spcPts val="1450"/>
              </a:spcAft>
            </a:pPr>
            <a:r>
              <a:rPr lang="en-US" sz="1400" b="1" dirty="0">
                <a:effectLst/>
                <a:latin typeface="Calibri" panose="020F0502020204030204" pitchFamily="34" charset="0"/>
                <a:ea typeface="等线" panose="02010600030101010101" pitchFamily="2" charset="-122"/>
                <a:cs typeface="Times New Roman" panose="02020603050405020304" pitchFamily="18" charset="0"/>
              </a:rPr>
              <a:t>Logical Design</a:t>
            </a: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Rich Pictures</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Rich pictures are abstract representations that illustrate the data flows, inputs, and outputs of the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system. These diagrams provide a high-level view of the system's interactions and processes.</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Example Rich Picture:</a:t>
            </a:r>
            <a:endParaRPr lang="en-US" sz="1200" dirty="0">
              <a:effectLst/>
              <a:latin typeface="Times New Roman" panose="02020603050405020304" pitchFamily="18" charset="0"/>
              <a:ea typeface="SimSun" panose="02010600030101010101" pitchFamily="2" charset="-122"/>
            </a:endParaRPr>
          </a:p>
          <a:p>
            <a:pPr marL="0" marR="0" algn="l">
              <a:spcBef>
                <a:spcPts val="0"/>
              </a:spcBef>
              <a:spcAft>
                <a:spcPts val="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                  ||         |               |                  ||         |   User        |                  ||         |               |                  ||         +-------+-------+                  ||                 |                          ||                 |                          ||        +--------v--------+                 ||        |                 |                 ||        |  User Interface |                 ||        |                 |                 ||        +--------+--------+                 ||                 |                          ||        +--------v--------+                 ||        |                 |                 ||        |  Content        |                 ||        |  Moderation     |                 ||        |                 |                 ||        +--------+--------+                 ||                 |                          ||        +--------v--------+                 ||        |                 |                 ||        |  Fraud          |                 ||        |  Detection      |                 ||        |                 |                 ||        +--------+--------+                 ||                 |                          ||        +--------v--------+                 ||        |                 |                 ||        |  Chatbot        |                 ||        |                 |                 ||        +--------+--------+                 ||                 |                          ||        +--------v--------+                 ||        |                 |                 ||        |  Translation    |                 ||        |  Module         |                 ||        |                 |                 ||        +-----------------+                 ||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Wireframes</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Wireframes outline the structure of the user interfaces and the layout of the application. They provide a visual guide for the arrangement of elements on each screen, ensuring a user-friendly and intuitive design.</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Wireframes:</a:t>
            </a:r>
            <a:endParaRPr lang="en-US" sz="1200" dirty="0">
              <a:effectLst/>
              <a:latin typeface="Times New Roman" panose="02020603050405020304" pitchFamily="18" charset="0"/>
              <a:ea typeface="SimSun" panose="02010600030101010101" pitchFamily="2" charset="-122"/>
            </a:endParaRP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Home Screen</a:t>
            </a:r>
            <a:endParaRPr lang="en-US" sz="1200" dirty="0">
              <a:effectLst/>
              <a:latin typeface="Times New Roman" panose="02020603050405020304" pitchFamily="18" charset="0"/>
              <a:ea typeface="SimSun" panose="02010600030101010101" pitchFamily="2" charset="-122"/>
            </a:endParaRP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Navigation Bar: Home, Content Moderation, Fraud Detection, Chatbot, Translation</a:t>
            </a: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Welcome Message</a:t>
            </a: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Quick Access Buttons: Content Moderation, Fraud Detection, Chatbot, Translation</a:t>
            </a: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Content Moderation Screen</a:t>
            </a:r>
            <a:endParaRPr lang="en-US" sz="1200" dirty="0">
              <a:effectLst/>
              <a:latin typeface="Times New Roman" panose="02020603050405020304" pitchFamily="18" charset="0"/>
              <a:ea typeface="SimSun" panose="02010600030101010101" pitchFamily="2" charset="-122"/>
            </a:endParaRP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Upload Content Area</a:t>
            </a: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Display Flagged Content</a:t>
            </a: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Moderation Rules Customization Panel</a:t>
            </a: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Fraud Detection Screen</a:t>
            </a:r>
            <a:endParaRPr lang="en-US" sz="1200" dirty="0">
              <a:effectLst/>
              <a:latin typeface="Times New Roman" panose="02020603050405020304" pitchFamily="18" charset="0"/>
              <a:ea typeface="SimSun" panose="02010600030101010101" pitchFamily="2" charset="-122"/>
            </a:endParaRP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Transaction Data Input</a:t>
            </a: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Fraud Alerts Display</a:t>
            </a: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Model Training Options</a:t>
            </a: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Chatbot Screen</a:t>
            </a:r>
            <a:endParaRPr lang="en-US" sz="1200" dirty="0">
              <a:effectLst/>
              <a:latin typeface="Times New Roman" panose="02020603050405020304" pitchFamily="18" charset="0"/>
              <a:ea typeface="SimSun" panose="02010600030101010101" pitchFamily="2" charset="-122"/>
            </a:endParaRP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User Query Input</a:t>
            </a: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Chatbot Response Display</a:t>
            </a: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Customization Options</a:t>
            </a: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Translation Screen</a:t>
            </a:r>
            <a:endParaRPr lang="en-US" sz="1200" dirty="0">
              <a:effectLst/>
              <a:latin typeface="Times New Roman" panose="02020603050405020304" pitchFamily="18" charset="0"/>
              <a:ea typeface="SimSun" panose="02010600030101010101" pitchFamily="2" charset="-122"/>
            </a:endParaRP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Text Input Area</a:t>
            </a: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Language Selection Dropdown</a:t>
            </a: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Translated Text Display</a:t>
            </a: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a:lnSpc>
                <a:spcPct val="156000"/>
              </a:lnSpc>
              <a:spcBef>
                <a:spcPts val="1400"/>
              </a:spcBef>
              <a:spcAft>
                <a:spcPts val="1450"/>
              </a:spcAft>
            </a:pPr>
            <a:r>
              <a:rPr lang="en-US" sz="1400" b="1" dirty="0">
                <a:effectLst/>
                <a:latin typeface="Calibri" panose="020F0502020204030204" pitchFamily="34" charset="0"/>
                <a:ea typeface="等线" panose="02010600030101010101" pitchFamily="2" charset="-122"/>
                <a:cs typeface="Times New Roman" panose="02020603050405020304" pitchFamily="18" charset="0"/>
              </a:rPr>
              <a:t>Physical Design</a:t>
            </a: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Object-Oriented Systems Analysis and Design (OOSAD)</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Using UML 2.x standards, we design the detailed inputs, outputs, and processes of the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system, including user interfaces, data design, and process designs.</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 </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Class Diagrams</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Class diagrams represent the system's static structure, showing the classes, their attributes, methods, and the relationships between them.</a:t>
            </a:r>
            <a:endParaRPr lang="en-US" sz="12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Example Class Diagram:</a:t>
            </a:r>
            <a:endParaRPr lang="en-US" sz="1200" dirty="0">
              <a:effectLst/>
              <a:latin typeface="Times New Roman" panose="02020603050405020304" pitchFamily="18" charset="0"/>
              <a:ea typeface="SimSun" panose="02010600030101010101" pitchFamily="2" charset="-122"/>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class User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userId</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int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username: String</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email: String</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authenticate():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boolean</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class Content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contentId</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int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contentType</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String</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data: Blob</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isFlagged</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boolean</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moderateContent</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boolean</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class Transaction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transactionId</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int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amount: float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timestamp: Date</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isFraudulent</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boolean</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detectFraud</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boolean</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class Chatbot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botId</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int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model: String</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respond(query: String): String</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class Translation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translationId</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int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sourceLanguage</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String</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a:t>
            </a:r>
            <a:r>
              <a:rPr lang="en-US" sz="1200" kern="0" dirty="0" err="1">
                <a:effectLst/>
                <a:latin typeface="SimSun" panose="02010600030101010101" pitchFamily="2" charset="-122"/>
                <a:ea typeface="SimSun" panose="02010600030101010101" pitchFamily="2" charset="-122"/>
                <a:cs typeface="Times New Roman" panose="02020603050405020304" pitchFamily="18" charset="0"/>
              </a:rPr>
              <a:t>targetLanguage</a:t>
            </a:r>
            <a:r>
              <a:rPr lang="en-US" sz="1200" kern="0" dirty="0">
                <a:effectLst/>
                <a:latin typeface="SimSun" panose="02010600030101010101" pitchFamily="2" charset="-122"/>
                <a:ea typeface="SimSun" panose="02010600030101010101" pitchFamily="2" charset="-122"/>
                <a:cs typeface="Times New Roman" panose="02020603050405020304" pitchFamily="18" charset="0"/>
              </a:rPr>
              <a:t>: String</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 translate(text: String): String</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 </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User "1" --&gt; "*" Content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User "1" --&gt; "*" Transaction</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User "1" --&gt; "*" Chatbot</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0"/>
              </a:spcBef>
              <a:spcAft>
                <a:spcPts val="0"/>
              </a:spcAft>
            </a:pPr>
            <a:r>
              <a:rPr lang="en-US" sz="1200" kern="0" dirty="0">
                <a:effectLst/>
                <a:latin typeface="SimSun" panose="02010600030101010101" pitchFamily="2" charset="-122"/>
                <a:ea typeface="SimSun" panose="02010600030101010101" pitchFamily="2" charset="-122"/>
                <a:cs typeface="Times New Roman" panose="02020603050405020304" pitchFamily="18" charset="0"/>
              </a:rPr>
              <a:t>User "1" --&gt; "*" Translation</a:t>
            </a:r>
            <a:endParaRPr lang="en-US"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12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1804486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Background </a:t>
            </a:r>
          </a:p>
        </p:txBody>
      </p:sp>
      <p:sp>
        <p:nvSpPr>
          <p:cNvPr id="6" name="Content Placeholder 5"/>
          <p:cNvSpPr>
            <a:spLocks noGrp="1"/>
          </p:cNvSpPr>
          <p:nvPr>
            <p:ph idx="1"/>
          </p:nvPr>
        </p:nvSpPr>
        <p:spPr>
          <a:xfrm>
            <a:off x="457200" y="1219200"/>
            <a:ext cx="8229600" cy="4419601"/>
          </a:xfrm>
        </p:spPr>
        <p:txBody>
          <a:bodyPr>
            <a:normAutofit/>
          </a:bodyPr>
          <a:lstStyle/>
          <a:p>
            <a:endParaRPr lang="en-US" sz="12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sz="1200" dirty="0">
                <a:effectLst/>
                <a:latin typeface="Times New Roman" panose="02020603050405020304" pitchFamily="18" charset="0"/>
                <a:ea typeface="等线" panose="02010600030101010101" pitchFamily="2" charset="-122"/>
                <a:cs typeface="Times New Roman" panose="02020603050405020304" pitchFamily="18" charset="0"/>
              </a:rPr>
              <a:t>Moreover, the adoption of AI technologies is not limited to large enterprises; small and medium-sized businesses are also recognizing the value of AI in enhancing their operational efficiency and competitiveness. With the proliferation of affordable AI tools and platforms, organizations of all sizes can leverage AI to automate repetitive tasks, streamline workflows, and deliver personalized services to their customers. This democratization of AI empowers organizations to level the playing field and compete effectively in today's digital economy, regardless of their size or </a:t>
            </a:r>
            <a:r>
              <a:rPr lang="en-US" sz="1200" dirty="0" err="1">
                <a:effectLst/>
                <a:latin typeface="Times New Roman" panose="02020603050405020304" pitchFamily="18" charset="0"/>
                <a:ea typeface="等线" panose="02010600030101010101" pitchFamily="2" charset="-122"/>
                <a:cs typeface="Times New Roman" panose="02020603050405020304" pitchFamily="18" charset="0"/>
              </a:rPr>
              <a:t>industry.As</a:t>
            </a: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organizations navigate the complexities of the digital age, the strategic integration of AI into their operations has become indispensable for driving sustainable growth and remaining agile in a rapidly evolving landscape. By embracing AI as a foundational element of their business strategy, organizations can position themselves for long-term success and unlock new opportunities for innovation and </a:t>
            </a:r>
            <a:r>
              <a:rPr lang="en-US" sz="1200" dirty="0" err="1">
                <a:effectLst/>
                <a:latin typeface="Times New Roman" panose="02020603050405020304" pitchFamily="18" charset="0"/>
                <a:ea typeface="等线" panose="02010600030101010101" pitchFamily="2" charset="-122"/>
                <a:cs typeface="Times New Roman" panose="02020603050405020304" pitchFamily="18" charset="0"/>
              </a:rPr>
              <a:t>expansion.In</a:t>
            </a:r>
            <a:r>
              <a:rPr lang="en-US" sz="1200" dirty="0">
                <a:effectLst/>
                <a:latin typeface="Times New Roman" panose="02020603050405020304" pitchFamily="18" charset="0"/>
                <a:ea typeface="等线" panose="02010600030101010101" pitchFamily="2" charset="-122"/>
                <a:cs typeface="Times New Roman" panose="02020603050405020304" pitchFamily="18" charset="0"/>
              </a:rPr>
              <a:t> summary, the convergence of rapid technological advancement, digital disruption, and the emergence of AI represents a pivotal moment for organizations to redefine their approach to innovation and thrive in the digital age.</a:t>
            </a:r>
          </a:p>
          <a:p>
            <a:endParaRPr lang="en-US" sz="1200" dirty="0">
              <a:latin typeface="Times New Roman" panose="02020603050405020304" pitchFamily="18" charset="0"/>
              <a:cs typeface="Times New Roman" panose="02020603050405020304" pitchFamily="18" charset="0"/>
            </a:endParaRPr>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113239405-background-word-on-rubber-grunge-stamp-isolated-on-white">
            <a:extLst>
              <a:ext uri="{FF2B5EF4-FFF2-40B4-BE49-F238E27FC236}">
                <a16:creationId xmlns:a16="http://schemas.microsoft.com/office/drawing/2014/main" id="{943D1EB9-8E27-4469-A596-434E1B7F2A71}"/>
              </a:ext>
            </a:extLst>
          </p:cNvPr>
          <p:cNvPicPr>
            <a:picLocks noChangeAspect="1"/>
          </p:cNvPicPr>
          <p:nvPr/>
        </p:nvPicPr>
        <p:blipFill>
          <a:blip r:embed="rId3"/>
          <a:stretch>
            <a:fillRect/>
          </a:stretch>
        </p:blipFill>
        <p:spPr>
          <a:xfrm>
            <a:off x="5638800" y="3810000"/>
            <a:ext cx="2026920" cy="1350010"/>
          </a:xfrm>
          <a:prstGeom prst="rect">
            <a:avLst/>
          </a:prstGeom>
        </p:spPr>
      </p:pic>
    </p:spTree>
    <p:extLst>
      <p:ext uri="{BB962C8B-B14F-4D97-AF65-F5344CB8AC3E}">
        <p14:creationId xmlns:p14="http://schemas.microsoft.com/office/powerpoint/2010/main" val="3188017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Autofit/>
          </a:bodyPr>
          <a:lstStyle/>
          <a:p>
            <a:pPr marL="0" marR="0" indent="1829435" algn="just">
              <a:lnSpc>
                <a:spcPct val="200000"/>
              </a:lnSpc>
              <a:spcBef>
                <a:spcPts val="0"/>
              </a:spcBef>
              <a:spcAft>
                <a:spcPts val="0"/>
              </a:spcAft>
            </a:pPr>
            <a:r>
              <a:rPr lang="en-US" sz="1200" b="1" dirty="0">
                <a:effectLst/>
                <a:latin typeface="Times New Roman" panose="02020603050405020304" pitchFamily="18" charset="0"/>
                <a:ea typeface="等线" panose="02010600030101010101" pitchFamily="2" charset="-122"/>
                <a:cs typeface="Times New Roman" panose="02020603050405020304" pitchFamily="18" charset="0"/>
              </a:rPr>
              <a:t>Design: Use Case Diagrams</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gn="just">
              <a:lnSpc>
                <a:spcPct val="200000"/>
              </a:lnSpc>
              <a:spcBef>
                <a:spcPts val="0"/>
              </a:spcBef>
              <a:spcAft>
                <a:spcPts val="0"/>
              </a:spcAft>
              <a:buNone/>
            </a:pPr>
            <a:r>
              <a:rPr lang="en-US" sz="1200" b="0" dirty="0">
                <a:effectLst/>
                <a:latin typeface="Times New Roman" panose="02020603050405020304" pitchFamily="18" charset="0"/>
                <a:ea typeface="等线" panose="02010600030101010101" pitchFamily="2" charset="-122"/>
                <a:cs typeface="Times New Roman" panose="02020603050405020304" pitchFamily="18" charset="0"/>
              </a:rPr>
              <a:t>Use case diagrams illustrate the functional requirements of the </a:t>
            </a:r>
            <a:r>
              <a:rPr lang="en-US" sz="1200" b="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200" b="0" dirty="0">
                <a:effectLst/>
                <a:latin typeface="Times New Roman" panose="02020603050405020304" pitchFamily="18" charset="0"/>
                <a:ea typeface="等线" panose="02010600030101010101" pitchFamily="2" charset="-122"/>
                <a:cs typeface="Times New Roman" panose="02020603050405020304" pitchFamily="18" charset="0"/>
              </a:rPr>
              <a:t> AI system by depicting interactions between users (actors) and the system.</a:t>
            </a:r>
            <a:endParaRPr lang="en-US" sz="1200" dirty="0">
              <a:effectLst/>
              <a:latin typeface="Calibri" panose="020F0502020204030204" pitchFamily="34" charset="0"/>
              <a:ea typeface="等线" panose="02010600030101010101" pitchFamily="2" charset="-122"/>
              <a:cs typeface="Times New Roman" panose="02020603050405020304" pitchFamily="18" charset="0"/>
            </a:endParaRPr>
          </a:p>
          <a:p>
            <a:pPr>
              <a:lnSpc>
                <a:spcPct val="173000"/>
              </a:lnSpc>
              <a:spcBef>
                <a:spcPts val="1300"/>
              </a:spcBef>
              <a:spcAft>
                <a:spcPts val="1300"/>
              </a:spcAft>
            </a:pPr>
            <a:r>
              <a:rPr lang="en-US" sz="1200" b="1" dirty="0">
                <a:effectLst/>
                <a:latin typeface="Calibri" panose="020F0502020204030204" pitchFamily="34" charset="0"/>
                <a:ea typeface="等线" panose="02010600030101010101" pitchFamily="2" charset="-122"/>
                <a:cs typeface="Times New Roman" panose="02020603050405020304" pitchFamily="18" charset="0"/>
              </a:rPr>
              <a:t>Use Case Diagram for </a:t>
            </a:r>
            <a:r>
              <a:rPr lang="en-US" sz="1200" b="1"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b="1" dirty="0">
                <a:effectLst/>
                <a:latin typeface="Calibri" panose="020F0502020204030204" pitchFamily="34" charset="0"/>
                <a:ea typeface="等线" panose="02010600030101010101" pitchFamily="2" charset="-122"/>
                <a:cs typeface="Times New Roman" panose="02020603050405020304" pitchFamily="18" charset="0"/>
              </a:rPr>
              <a:t> AI</a:t>
            </a:r>
          </a:p>
          <a:p>
            <a:pPr>
              <a:lnSpc>
                <a:spcPct val="156000"/>
              </a:lnSpc>
              <a:spcBef>
                <a:spcPts val="1400"/>
              </a:spcBef>
              <a:spcAft>
                <a:spcPts val="1450"/>
              </a:spcAft>
            </a:pPr>
            <a:r>
              <a:rPr lang="en-US" sz="1200" b="1" dirty="0">
                <a:effectLst/>
                <a:latin typeface="Calibri" panose="020F0502020204030204" pitchFamily="34" charset="0"/>
                <a:ea typeface="等线" panose="02010600030101010101" pitchFamily="2" charset="-122"/>
                <a:cs typeface="Times New Roman" panose="02020603050405020304" pitchFamily="18" charset="0"/>
              </a:rPr>
              <a:t>Key Features:</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Virtual Assistant</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Content Moderation</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Emotional Intelligence Chat-bot</a:t>
            </a:r>
          </a:p>
          <a:p>
            <a:endParaRPr lang="en-US" sz="12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893815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Autofit/>
          </a:bodyPr>
          <a:lstStyle/>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Language Translation</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Fraud Detection</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Virtual Fashion Try-On</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Personal Styling</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Sentiment Analysis</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Personalized Learning</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Language Learning</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Voice Recognition Access Control</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NLP Chat-bot</a:t>
            </a:r>
          </a:p>
          <a:p>
            <a:pPr marL="0" marR="0" lvl="0" indent="0">
              <a:spcBef>
                <a:spcPts val="500"/>
              </a:spcBef>
              <a:spcAft>
                <a:spcPts val="500"/>
              </a:spcAft>
              <a:buNone/>
            </a:pP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Advanced Virtual Assistant</a:t>
            </a:r>
          </a:p>
          <a:p>
            <a:pPr>
              <a:lnSpc>
                <a:spcPct val="173000"/>
              </a:lnSpc>
              <a:spcBef>
                <a:spcPts val="1300"/>
              </a:spcBef>
              <a:spcAft>
                <a:spcPts val="1300"/>
              </a:spcAft>
            </a:pPr>
            <a:r>
              <a:rPr lang="en-US" sz="1200" b="1" dirty="0">
                <a:effectLst/>
                <a:latin typeface="Calibri" panose="020F0502020204030204" pitchFamily="34" charset="0"/>
                <a:ea typeface="等线" panose="02010600030101010101" pitchFamily="2" charset="-122"/>
                <a:cs typeface="Times New Roman" panose="02020603050405020304" pitchFamily="18" charset="0"/>
              </a:rPr>
              <a:t>Description:</a:t>
            </a:r>
          </a:p>
          <a:p>
            <a:pPr marL="0" marR="0" indent="0" algn="l">
              <a:spcBef>
                <a:spcPts val="500"/>
              </a:spcBef>
              <a:spcAft>
                <a:spcPts val="500"/>
              </a:spcAft>
              <a:buNone/>
            </a:pPr>
            <a:r>
              <a:rPr lang="en-US" sz="1200" kern="0" dirty="0">
                <a:effectLst/>
                <a:latin typeface="Times New Roman" panose="02020603050405020304" pitchFamily="18" charset="0"/>
                <a:ea typeface="SimSun" panose="02010600030101010101" pitchFamily="2" charset="-122"/>
              </a:rPr>
              <a:t>The use case diagram will include actors such as Users, Admins, and Systems interacting with various features of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a:t>
            </a:r>
            <a:endParaRPr lang="en-US" sz="1200" dirty="0">
              <a:effectLst/>
              <a:latin typeface="Times New Roman" panose="02020603050405020304" pitchFamily="18" charset="0"/>
              <a:ea typeface="SimSun" panose="02010600030101010101" pitchFamily="2" charset="-122"/>
            </a:endParaRPr>
          </a:p>
          <a:p>
            <a:endParaRPr lang="en-US" sz="12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286499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Content Placeholder 2" descr="IMG_256">
            <a:extLst>
              <a:ext uri="{FF2B5EF4-FFF2-40B4-BE49-F238E27FC236}">
                <a16:creationId xmlns:a16="http://schemas.microsoft.com/office/drawing/2014/main" id="{4670562D-411F-738A-4943-A67352DC29EC}"/>
              </a:ext>
            </a:extLst>
          </p:cNvPr>
          <p:cNvPicPr>
            <a:picLocks noGrp="1" noChangeAspect="1"/>
          </p:cNvPicPr>
          <p:nvPr>
            <p:ph idx="1"/>
          </p:nvPr>
        </p:nvPicPr>
        <p:blipFill>
          <a:blip r:embed="rId3"/>
          <a:stretch>
            <a:fillRect/>
          </a:stretch>
        </p:blipFill>
        <p:spPr>
          <a:xfrm>
            <a:off x="457200" y="1219200"/>
            <a:ext cx="4275410" cy="3886200"/>
          </a:xfrm>
          <a:prstGeom prst="rect">
            <a:avLst/>
          </a:prstGeom>
          <a:noFill/>
          <a:ln w="9525">
            <a:noFill/>
          </a:ln>
        </p:spPr>
      </p:pic>
      <p:pic>
        <p:nvPicPr>
          <p:cNvPr id="4" name="Picture 3" descr="IMG_256">
            <a:extLst>
              <a:ext uri="{FF2B5EF4-FFF2-40B4-BE49-F238E27FC236}">
                <a16:creationId xmlns:a16="http://schemas.microsoft.com/office/drawing/2014/main" id="{CFD830A1-EB54-19BC-CA8A-A966E629BB3E}"/>
              </a:ext>
            </a:extLst>
          </p:cNvPr>
          <p:cNvPicPr>
            <a:picLocks noChangeAspect="1"/>
          </p:cNvPicPr>
          <p:nvPr/>
        </p:nvPicPr>
        <p:blipFill>
          <a:blip r:embed="rId4"/>
          <a:stretch>
            <a:fillRect/>
          </a:stretch>
        </p:blipFill>
        <p:spPr>
          <a:xfrm>
            <a:off x="4876800" y="1539557"/>
            <a:ext cx="3648075" cy="3016885"/>
          </a:xfrm>
          <a:prstGeom prst="rect">
            <a:avLst/>
          </a:prstGeom>
          <a:noFill/>
          <a:ln w="9525">
            <a:noFill/>
          </a:ln>
        </p:spPr>
      </p:pic>
    </p:spTree>
    <p:extLst>
      <p:ext uri="{BB962C8B-B14F-4D97-AF65-F5344CB8AC3E}">
        <p14:creationId xmlns:p14="http://schemas.microsoft.com/office/powerpoint/2010/main" val="1447015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rmAutofit fontScale="55000" lnSpcReduction="20000"/>
          </a:bodyPr>
          <a:lstStyle/>
          <a:p>
            <a:pPr marL="0" marR="0" indent="1828800" algn="just">
              <a:lnSpc>
                <a:spcPct val="200000"/>
              </a:lnSpc>
              <a:spcBef>
                <a:spcPts val="0"/>
              </a:spcBef>
              <a:spcAft>
                <a:spcPts val="0"/>
              </a:spcAft>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Data Flow Diagrams</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gn="just">
              <a:lnSpc>
                <a:spcPct val="200000"/>
              </a:lnSpc>
              <a:spcBef>
                <a:spcPts val="0"/>
              </a:spcBef>
              <a:spcAft>
                <a:spcPts val="0"/>
              </a:spcAft>
              <a:buNone/>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Data flow diagrams describe the flow of data within the </a:t>
            </a:r>
            <a:r>
              <a:rPr lang="en-US" sz="1800" b="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AI system, highlighting the processes that transform data and the data stores involved.</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Data Flow Diagram:</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[User] ---&gt; (Input Content) ---&gt; [Content Moderation Process] ---&gt; (Flagged Content, Moderation Report) ---&gt; [Output]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[User] ---&gt; (Input Transaction Data) ---&gt; [Fraud Detection Process] ---&gt; (Fraud Alerts, Detection Report) ---&gt; [Output]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[User] ---&gt; (Input Query) ---&gt; [Chatbot Process] ---&gt; (Chatbot Response) ---&gt; [Output]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[User] ---&gt; (Input Text) ---&gt; [Translation Process] ---&gt; (Translated Text) ---&gt; [Output]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1828800" algn="just">
              <a:lnSpc>
                <a:spcPct val="200000"/>
              </a:lnSpc>
              <a:spcBef>
                <a:spcPts val="0"/>
              </a:spcBef>
              <a:spcAft>
                <a:spcPts val="0"/>
              </a:spcAft>
            </a:pPr>
            <a:r>
              <a:rPr lang="en-US" sz="1800" b="0" dirty="0">
                <a:effectLst/>
                <a:latin typeface="Times New Roman" panose="02020603050405020304" pitchFamily="18" charset="0"/>
                <a:ea typeface="等线" panose="02010600030101010101" pitchFamily="2" charset="-122"/>
                <a:cs typeface="Times New Roman" panose="02020603050405020304" pitchFamily="18" charset="0"/>
              </a:rPr>
              <a:t>```</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106967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Content Placeholder 2" descr="IMG_256">
            <a:extLst>
              <a:ext uri="{FF2B5EF4-FFF2-40B4-BE49-F238E27FC236}">
                <a16:creationId xmlns:a16="http://schemas.microsoft.com/office/drawing/2014/main" id="{E9C0E7BA-05A3-1B5B-EFBA-38C6EE723066}"/>
              </a:ext>
            </a:extLst>
          </p:cNvPr>
          <p:cNvPicPr>
            <a:picLocks noGrp="1" noChangeAspect="1"/>
          </p:cNvPicPr>
          <p:nvPr>
            <p:ph idx="1"/>
          </p:nvPr>
        </p:nvPicPr>
        <p:blipFill>
          <a:blip r:embed="rId3"/>
          <a:stretch>
            <a:fillRect/>
          </a:stretch>
        </p:blipFill>
        <p:spPr>
          <a:xfrm>
            <a:off x="454892" y="1219200"/>
            <a:ext cx="4117109" cy="2209800"/>
          </a:xfrm>
          <a:prstGeom prst="rect">
            <a:avLst/>
          </a:prstGeom>
          <a:noFill/>
          <a:ln w="9525">
            <a:noFill/>
          </a:ln>
        </p:spPr>
      </p:pic>
      <p:pic>
        <p:nvPicPr>
          <p:cNvPr id="1026" name="Picture 2">
            <a:extLst>
              <a:ext uri="{FF2B5EF4-FFF2-40B4-BE49-F238E27FC236}">
                <a16:creationId xmlns:a16="http://schemas.microsoft.com/office/drawing/2014/main" id="{10AE83BC-AE1E-1A0F-B2F9-E6800453CD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108073"/>
            <a:ext cx="3886200" cy="2320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FC3D4A-D109-058E-A4C8-ECAC4C47D9F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417167"/>
            <a:ext cx="4117109" cy="245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180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rmAutofit fontScale="25000" lnSpcReduction="20000"/>
          </a:bodyPr>
          <a:lstStyle/>
          <a:p>
            <a:pPr>
              <a:lnSpc>
                <a:spcPct val="173000"/>
              </a:lnSpc>
              <a:spcBef>
                <a:spcPts val="1300"/>
              </a:spcBef>
              <a:spcAft>
                <a:spcPts val="1300"/>
              </a:spcAft>
            </a:pPr>
            <a:r>
              <a:rPr lang="en-US" sz="1600" b="1" dirty="0">
                <a:effectLst/>
                <a:latin typeface="Calibri" panose="020F0502020204030204" pitchFamily="34" charset="0"/>
                <a:ea typeface="等线" panose="02010600030101010101" pitchFamily="2" charset="-122"/>
                <a:cs typeface="Times New Roman" panose="02020603050405020304" pitchFamily="18" charset="0"/>
              </a:rPr>
              <a:t>System Architecture</a:t>
            </a: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The system architecture of the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project is designed to ensure scalability, flexibility, and efficient communication between its various components. It encompasses client/server architecture, N-tier design, and other relevant architectures to support the application's functionalities and performance.</a:t>
            </a:r>
            <a:endParaRPr lang="en-US" sz="1200" dirty="0">
              <a:effectLst/>
              <a:latin typeface="Times New Roman" panose="02020603050405020304" pitchFamily="18" charset="0"/>
              <a:ea typeface="SimSun" panose="02010600030101010101" pitchFamily="2" charset="-122"/>
            </a:endParaRPr>
          </a:p>
          <a:p>
            <a:pPr>
              <a:lnSpc>
                <a:spcPct val="156000"/>
              </a:lnSpc>
              <a:spcBef>
                <a:spcPts val="1400"/>
              </a:spcBef>
              <a:spcAft>
                <a:spcPts val="1450"/>
              </a:spcAft>
            </a:pPr>
            <a:r>
              <a:rPr lang="en-US" sz="1400" b="1" dirty="0">
                <a:effectLst/>
                <a:latin typeface="Calibri" panose="020F0502020204030204" pitchFamily="34" charset="0"/>
                <a:ea typeface="等线" panose="02010600030101010101" pitchFamily="2" charset="-122"/>
                <a:cs typeface="Times New Roman" panose="02020603050405020304" pitchFamily="18" charset="0"/>
              </a:rPr>
              <a:t>Client/Server Architecture</a:t>
            </a: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The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application adopts a client/server architecture, which is structured as follows:</a:t>
            </a:r>
            <a:endParaRPr lang="en-US" sz="1200" dirty="0">
              <a:effectLst/>
              <a:latin typeface="Times New Roman" panose="02020603050405020304" pitchFamily="18" charset="0"/>
              <a:ea typeface="SimSun" panose="02010600030101010101" pitchFamily="2" charset="-122"/>
            </a:endParaRP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Client</a:t>
            </a:r>
            <a:r>
              <a:rPr lang="en-US" sz="1200" kern="0" dirty="0">
                <a:effectLst/>
                <a:latin typeface="Times New Roman" panose="02020603050405020304" pitchFamily="18" charset="0"/>
                <a:ea typeface="SimSun" panose="02010600030101010101" pitchFamily="2" charset="-122"/>
              </a:rPr>
              <a:t>: The client-side of the application includes web browsers or client applications that users interact with to access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AI's functionalities. This interface allows users to input queries, upload content, and interact with various AI modules such as content moderation, fraud detection, chatbot, and translation services.</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Server</a:t>
            </a:r>
            <a:r>
              <a:rPr lang="en-US" sz="1200" kern="0" dirty="0">
                <a:effectLst/>
                <a:latin typeface="Times New Roman" panose="02020603050405020304" pitchFamily="18" charset="0"/>
                <a:ea typeface="SimSun" panose="02010600030101010101" pitchFamily="2" charset="-122"/>
              </a:rPr>
              <a:t>:</a:t>
            </a:r>
            <a:endParaRPr lang="en-US" sz="1200" dirty="0">
              <a:effectLst/>
              <a:latin typeface="Times New Roman" panose="02020603050405020304" pitchFamily="18" charset="0"/>
              <a:ea typeface="SimSun" panose="02010600030101010101" pitchFamily="2" charset="-122"/>
            </a:endParaRPr>
          </a:p>
          <a:p>
            <a:pPr marL="9144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Database Server</a:t>
            </a:r>
            <a:r>
              <a:rPr lang="en-US" sz="1200" kern="0" dirty="0">
                <a:effectLst/>
                <a:latin typeface="Times New Roman" panose="02020603050405020304" pitchFamily="18" charset="0"/>
                <a:ea typeface="SimSun" panose="02010600030101010101" pitchFamily="2" charset="-122"/>
              </a:rPr>
              <a:t>: Manages and stores data related to users, content, transactions, and system configurations. It supports persistent storage and retrieval operations for the application.</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9144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Script Servers</a:t>
            </a:r>
            <a:r>
              <a:rPr lang="en-US" sz="1200" kern="0" dirty="0">
                <a:effectLst/>
                <a:latin typeface="Times New Roman" panose="02020603050405020304" pitchFamily="18" charset="0"/>
                <a:ea typeface="SimSun" panose="02010600030101010101" pitchFamily="2" charset="-122"/>
              </a:rPr>
              <a:t>: These servers host the scripts and algorithms responsible for executing complex computations, machine learning models, and AI operations. For example, the fraud detection module utilizes script servers to continuously monitor financial transactions and detect anomalies in real-time.</a:t>
            </a:r>
            <a:endParaRPr lang="en-US" sz="1200" dirty="0">
              <a:effectLst/>
              <a:latin typeface="Times New Roman" panose="02020603050405020304" pitchFamily="18" charset="0"/>
              <a:ea typeface="SimSun" panose="02010600030101010101" pitchFamily="2" charset="-122"/>
            </a:endParaRPr>
          </a:p>
          <a:p>
            <a:pPr marL="160147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a:lnSpc>
                <a:spcPct val="156000"/>
              </a:lnSpc>
              <a:spcBef>
                <a:spcPts val="1400"/>
              </a:spcBef>
              <a:spcAft>
                <a:spcPts val="1450"/>
              </a:spcAft>
            </a:pPr>
            <a:r>
              <a:rPr lang="en-US" sz="1400" b="1" dirty="0">
                <a:effectLst/>
                <a:latin typeface="Calibri" panose="020F0502020204030204" pitchFamily="34" charset="0"/>
                <a:ea typeface="等线" panose="02010600030101010101" pitchFamily="2" charset="-122"/>
                <a:cs typeface="Times New Roman" panose="02020603050405020304" pitchFamily="18" charset="0"/>
              </a:rPr>
              <a:t>N-tier Design</a:t>
            </a: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The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application is structured using an N-tier architecture, which divides the application into distinct tiers or layers:</a:t>
            </a:r>
            <a:endParaRPr lang="en-US" sz="1200" dirty="0">
              <a:effectLst/>
              <a:latin typeface="Times New Roman" panose="02020603050405020304" pitchFamily="18" charset="0"/>
              <a:ea typeface="SimSun" panose="02010600030101010101" pitchFamily="2" charset="-122"/>
            </a:endParaRP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Presentation Tier (Interface)</a:t>
            </a:r>
            <a:r>
              <a:rPr lang="en-US" sz="1200" kern="0" dirty="0">
                <a:effectLst/>
                <a:latin typeface="Times New Roman" panose="02020603050405020304" pitchFamily="18" charset="0"/>
                <a:ea typeface="SimSun" panose="02010600030101010101" pitchFamily="2" charset="-122"/>
              </a:rPr>
              <a:t>:</a:t>
            </a:r>
            <a:endParaRPr lang="en-US" sz="1200" dirty="0">
              <a:effectLst/>
              <a:latin typeface="Times New Roman" panose="02020603050405020304" pitchFamily="18" charset="0"/>
              <a:ea typeface="SimSun" panose="02010600030101010101" pitchFamily="2" charset="-122"/>
            </a:endParaRPr>
          </a:p>
          <a:p>
            <a:pPr marL="742950" marR="0" lvl="1" indent="-285750">
              <a:spcBef>
                <a:spcPts val="500"/>
              </a:spcBef>
              <a:spcAft>
                <a:spcPts val="500"/>
              </a:spcAft>
              <a:buFont typeface="Courier New" panose="02070309020205020404" pitchFamily="49" charset="0"/>
              <a:buChar char="o"/>
            </a:pPr>
            <a:r>
              <a:rPr lang="en-US" sz="1000" dirty="0">
                <a:effectLst/>
                <a:latin typeface="Calibri" panose="020F0502020204030204" pitchFamily="34" charset="0"/>
                <a:ea typeface="等线" panose="02010600030101010101" pitchFamily="2" charset="-122"/>
                <a:cs typeface="Times New Roman" panose="02020603050405020304" pitchFamily="18" charset="0"/>
              </a:rPr>
              <a:t>User interfaces (UIs) and client-side applications that users interact with.</a:t>
            </a:r>
          </a:p>
          <a:p>
            <a:pPr marL="742950" marR="0" lvl="1" indent="-285750">
              <a:spcBef>
                <a:spcPts val="500"/>
              </a:spcBef>
              <a:spcAft>
                <a:spcPts val="500"/>
              </a:spcAft>
              <a:buFont typeface="Courier New" panose="02070309020205020404" pitchFamily="49" charset="0"/>
              <a:buChar char="o"/>
            </a:pPr>
            <a:r>
              <a:rPr lang="en-US" sz="1000" dirty="0">
                <a:effectLst/>
                <a:latin typeface="Calibri" panose="020F0502020204030204" pitchFamily="34" charset="0"/>
                <a:ea typeface="等线" panose="02010600030101010101" pitchFamily="2" charset="-122"/>
                <a:cs typeface="Times New Roman" panose="02020603050405020304" pitchFamily="18" charset="0"/>
              </a:rPr>
              <a:t>Includes web pages, forms, and graphical interfaces designed using technologies like HTML/CSS/JavaScript for web-based interactions and </a:t>
            </a:r>
            <a:r>
              <a:rPr lang="en-US" sz="1000" dirty="0" err="1">
                <a:effectLst/>
                <a:latin typeface="Calibri" panose="020F0502020204030204" pitchFamily="34" charset="0"/>
                <a:ea typeface="等线" panose="02010600030101010101" pitchFamily="2" charset="-122"/>
                <a:cs typeface="Times New Roman" panose="02020603050405020304" pitchFamily="18" charset="0"/>
              </a:rPr>
              <a:t>tkinter</a:t>
            </a:r>
            <a:r>
              <a:rPr lang="en-US" sz="1000" dirty="0">
                <a:effectLst/>
                <a:latin typeface="Calibri" panose="020F0502020204030204" pitchFamily="34" charset="0"/>
                <a:ea typeface="等线" panose="02010600030101010101" pitchFamily="2" charset="-122"/>
                <a:cs typeface="Times New Roman" panose="02020603050405020304" pitchFamily="18" charset="0"/>
              </a:rPr>
              <a:t> for desktop applications.</a:t>
            </a: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Application Tier (Business Logic)</a:t>
            </a:r>
            <a:r>
              <a:rPr lang="en-US" sz="1200" kern="0" dirty="0">
                <a:effectLst/>
                <a:latin typeface="Times New Roman" panose="02020603050405020304" pitchFamily="18" charset="0"/>
                <a:ea typeface="SimSun" panose="02010600030101010101" pitchFamily="2" charset="-122"/>
              </a:rPr>
              <a:t>:</a:t>
            </a:r>
            <a:endParaRPr lang="en-US" sz="1200" dirty="0">
              <a:effectLst/>
              <a:latin typeface="Times New Roman" panose="02020603050405020304" pitchFamily="18" charset="0"/>
              <a:ea typeface="SimSun" panose="02010600030101010101" pitchFamily="2" charset="-122"/>
            </a:endParaRP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742950" marR="0" lvl="1" indent="-285750">
              <a:spcBef>
                <a:spcPts val="500"/>
              </a:spcBef>
              <a:spcAft>
                <a:spcPts val="500"/>
              </a:spcAft>
              <a:buFont typeface="Courier New" panose="02070309020205020404" pitchFamily="49" charset="0"/>
              <a:buChar char="o"/>
            </a:pPr>
            <a:r>
              <a:rPr lang="en-US" sz="1000" dirty="0">
                <a:effectLst/>
                <a:latin typeface="Calibri" panose="020F0502020204030204" pitchFamily="34" charset="0"/>
                <a:ea typeface="等线" panose="02010600030101010101" pitchFamily="2" charset="-122"/>
                <a:cs typeface="Times New Roman" panose="02020603050405020304" pitchFamily="18" charset="0"/>
              </a:rPr>
              <a:t>Implements the core functionalities of </a:t>
            </a:r>
            <a:r>
              <a:rPr lang="en-US" sz="10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000" dirty="0">
                <a:effectLst/>
                <a:latin typeface="Calibri" panose="020F0502020204030204" pitchFamily="34" charset="0"/>
                <a:ea typeface="等线" panose="02010600030101010101" pitchFamily="2" charset="-122"/>
                <a:cs typeface="Times New Roman" panose="02020603050405020304" pitchFamily="18" charset="0"/>
              </a:rPr>
              <a:t> AI, including:</a:t>
            </a:r>
          </a:p>
          <a:p>
            <a:pPr marL="1143000" marR="0" lvl="2" indent="-228600">
              <a:spcBef>
                <a:spcPts val="500"/>
              </a:spcBef>
              <a:spcAft>
                <a:spcPts val="500"/>
              </a:spcAft>
              <a:buFont typeface="Wingdings" panose="05000000000000000000" pitchFamily="2" charset="2"/>
              <a:buChar char=""/>
            </a:pPr>
            <a:r>
              <a:rPr lang="en-US" sz="1000" b="1" dirty="0">
                <a:effectLst/>
                <a:latin typeface="Calibri" panose="020F0502020204030204" pitchFamily="34" charset="0"/>
                <a:ea typeface="等线" panose="02010600030101010101" pitchFamily="2" charset="-122"/>
                <a:cs typeface="Times New Roman" panose="02020603050405020304" pitchFamily="18" charset="0"/>
              </a:rPr>
              <a:t>Content Moderation</a:t>
            </a:r>
            <a:r>
              <a:rPr lang="en-US" sz="1000" dirty="0">
                <a:effectLst/>
                <a:latin typeface="Calibri" panose="020F0502020204030204" pitchFamily="34" charset="0"/>
                <a:ea typeface="等线" panose="02010600030101010101" pitchFamily="2" charset="-122"/>
                <a:cs typeface="Times New Roman" panose="02020603050405020304" pitchFamily="18" charset="0"/>
              </a:rPr>
              <a:t>: Processes user-generated content to detect and filter inappropriate materials.</a:t>
            </a:r>
          </a:p>
          <a:p>
            <a:pPr marL="1143000" marR="0" lvl="2" indent="-228600">
              <a:spcBef>
                <a:spcPts val="500"/>
              </a:spcBef>
              <a:spcAft>
                <a:spcPts val="500"/>
              </a:spcAft>
              <a:buFont typeface="Wingdings" panose="05000000000000000000" pitchFamily="2" charset="2"/>
              <a:buChar char=""/>
            </a:pPr>
            <a:r>
              <a:rPr lang="en-US" sz="1000" b="1" dirty="0">
                <a:effectLst/>
                <a:latin typeface="Calibri" panose="020F0502020204030204" pitchFamily="34" charset="0"/>
                <a:ea typeface="等线" panose="02010600030101010101" pitchFamily="2" charset="-122"/>
                <a:cs typeface="Times New Roman" panose="02020603050405020304" pitchFamily="18" charset="0"/>
              </a:rPr>
              <a:t>Fraud Detection</a:t>
            </a:r>
            <a:r>
              <a:rPr lang="en-US" sz="1000" dirty="0">
                <a:effectLst/>
                <a:latin typeface="Calibri" panose="020F0502020204030204" pitchFamily="34" charset="0"/>
                <a:ea typeface="等线" panose="02010600030101010101" pitchFamily="2" charset="-122"/>
                <a:cs typeface="Times New Roman" panose="02020603050405020304" pitchFamily="18" charset="0"/>
              </a:rPr>
              <a:t>: Monitors financial transactions and alerts administrators of suspicious activities.</a:t>
            </a:r>
          </a:p>
          <a:p>
            <a:pPr marL="1143000" marR="0" lvl="2" indent="-228600">
              <a:spcBef>
                <a:spcPts val="500"/>
              </a:spcBef>
              <a:spcAft>
                <a:spcPts val="500"/>
              </a:spcAft>
              <a:buFont typeface="Wingdings" panose="05000000000000000000" pitchFamily="2" charset="2"/>
              <a:buChar char=""/>
            </a:pPr>
            <a:r>
              <a:rPr lang="en-US" sz="1000" b="1" dirty="0">
                <a:effectLst/>
                <a:latin typeface="Calibri" panose="020F0502020204030204" pitchFamily="34" charset="0"/>
                <a:ea typeface="等线" panose="02010600030101010101" pitchFamily="2" charset="-122"/>
                <a:cs typeface="Times New Roman" panose="02020603050405020304" pitchFamily="18" charset="0"/>
              </a:rPr>
              <a:t>Chatbot</a:t>
            </a:r>
            <a:r>
              <a:rPr lang="en-US" sz="1000" dirty="0">
                <a:effectLst/>
                <a:latin typeface="Calibri" panose="020F0502020204030204" pitchFamily="34" charset="0"/>
                <a:ea typeface="等线" panose="02010600030101010101" pitchFamily="2" charset="-122"/>
                <a:cs typeface="Times New Roman" panose="02020603050405020304" pitchFamily="18" charset="0"/>
              </a:rPr>
              <a:t>: Provides natural language processing capabilities to interact with users and provide assistance.</a:t>
            </a:r>
          </a:p>
          <a:p>
            <a:pPr marL="1143000" marR="0" lvl="2" indent="-228600">
              <a:spcBef>
                <a:spcPts val="500"/>
              </a:spcBef>
              <a:spcAft>
                <a:spcPts val="500"/>
              </a:spcAft>
              <a:buFont typeface="Wingdings" panose="05000000000000000000" pitchFamily="2" charset="2"/>
              <a:buChar char=""/>
            </a:pPr>
            <a:r>
              <a:rPr lang="en-US" sz="1000" b="1" dirty="0">
                <a:effectLst/>
                <a:latin typeface="Calibri" panose="020F0502020204030204" pitchFamily="34" charset="0"/>
                <a:ea typeface="等线" panose="02010600030101010101" pitchFamily="2" charset="-122"/>
                <a:cs typeface="Times New Roman" panose="02020603050405020304" pitchFamily="18" charset="0"/>
              </a:rPr>
              <a:t>Translation Module</a:t>
            </a:r>
            <a:r>
              <a:rPr lang="en-US" sz="1000" dirty="0">
                <a:effectLst/>
                <a:latin typeface="Calibri" panose="020F0502020204030204" pitchFamily="34" charset="0"/>
                <a:ea typeface="等线" panose="02010600030101010101" pitchFamily="2" charset="-122"/>
                <a:cs typeface="Times New Roman" panose="02020603050405020304" pitchFamily="18" charset="0"/>
              </a:rPr>
              <a:t>: Enables translation of text between different languages.</a:t>
            </a: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Data Tier (Data Backend)</a:t>
            </a:r>
            <a:r>
              <a:rPr lang="en-US" sz="1200" kern="0" dirty="0">
                <a:effectLst/>
                <a:latin typeface="Times New Roman" panose="02020603050405020304" pitchFamily="18" charset="0"/>
                <a:ea typeface="SimSun" panose="02010600030101010101" pitchFamily="2" charset="-122"/>
              </a:rPr>
              <a:t>:</a:t>
            </a:r>
            <a:endParaRPr lang="en-US" sz="1200" dirty="0">
              <a:effectLst/>
              <a:latin typeface="Times New Roman" panose="02020603050405020304" pitchFamily="18" charset="0"/>
              <a:ea typeface="SimSun" panose="02010600030101010101" pitchFamily="2" charset="-122"/>
            </a:endParaRPr>
          </a:p>
          <a:p>
            <a:pPr marL="742950" marR="0" lvl="1" indent="-285750">
              <a:spcBef>
                <a:spcPts val="500"/>
              </a:spcBef>
              <a:spcAft>
                <a:spcPts val="500"/>
              </a:spcAft>
              <a:buFont typeface="Courier New" panose="02070309020205020404" pitchFamily="49" charset="0"/>
              <a:buChar char="o"/>
            </a:pPr>
            <a:r>
              <a:rPr lang="en-US" sz="1000" dirty="0">
                <a:effectLst/>
                <a:latin typeface="Calibri" panose="020F0502020204030204" pitchFamily="34" charset="0"/>
                <a:ea typeface="等线" panose="02010600030101010101" pitchFamily="2" charset="-122"/>
                <a:cs typeface="Times New Roman" panose="02020603050405020304" pitchFamily="18" charset="0"/>
              </a:rPr>
              <a:t>Manages data storage and retrieval operations.</a:t>
            </a:r>
          </a:p>
          <a:p>
            <a:pPr marL="742950" marR="0" lvl="1" indent="-285750">
              <a:spcBef>
                <a:spcPts val="500"/>
              </a:spcBef>
              <a:spcAft>
                <a:spcPts val="500"/>
              </a:spcAft>
              <a:buFont typeface="Courier New" panose="02070309020205020404" pitchFamily="49" charset="0"/>
              <a:buChar char="o"/>
            </a:pPr>
            <a:r>
              <a:rPr lang="en-US" sz="1000" dirty="0">
                <a:effectLst/>
                <a:latin typeface="Calibri" panose="020F0502020204030204" pitchFamily="34" charset="0"/>
                <a:ea typeface="等线" panose="02010600030101010101" pitchFamily="2" charset="-122"/>
                <a:cs typeface="Times New Roman" panose="02020603050405020304" pitchFamily="18" charset="0"/>
              </a:rPr>
              <a:t>Includes relational databases (e.g., MySQL, PostgreSQL) for structured data storage and NoSQL databases (e.g., MongoDB) for handling unstructured data relevant to AI models and user interactions.</a:t>
            </a:r>
          </a:p>
          <a:p>
            <a:pPr>
              <a:lnSpc>
                <a:spcPct val="156000"/>
              </a:lnSpc>
              <a:spcBef>
                <a:spcPts val="1400"/>
              </a:spcBef>
              <a:spcAft>
                <a:spcPts val="1450"/>
              </a:spcAft>
            </a:pPr>
            <a:r>
              <a:rPr lang="en-US" sz="1400" b="1" dirty="0">
                <a:effectLst/>
                <a:latin typeface="Calibri" panose="020F0502020204030204" pitchFamily="34" charset="0"/>
                <a:ea typeface="等线" panose="02010600030101010101" pitchFamily="2" charset="-122"/>
                <a:cs typeface="Times New Roman" panose="02020603050405020304" pitchFamily="18" charset="0"/>
              </a:rPr>
              <a:t>Other Architectures</a:t>
            </a: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Beyond client/server and N-tier architectures, the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project may incorporate the following architectures based on specific requirements:</a:t>
            </a:r>
            <a:endParaRPr lang="en-US" sz="1200" dirty="0">
              <a:effectLst/>
              <a:latin typeface="Times New Roman" panose="02020603050405020304" pitchFamily="18" charset="0"/>
              <a:ea typeface="SimSun" panose="02010600030101010101" pitchFamily="2" charset="-122"/>
            </a:endParaRP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Microservices Architecture</a:t>
            </a:r>
            <a:r>
              <a:rPr lang="en-US" sz="1200" kern="0" dirty="0">
                <a:effectLst/>
                <a:latin typeface="Times New Roman" panose="02020603050405020304" pitchFamily="18" charset="0"/>
                <a:ea typeface="SimSun" panose="02010600030101010101" pitchFamily="2" charset="-122"/>
              </a:rPr>
              <a:t>: Decomposes the application into smaller, independently deployable services. Each service focuses on a specific task or functionality (e.g., content moderation service, fraud detection service) and communicates via lightweight protocols (e.g., REST APIs).</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Event-Driven Architecture</a:t>
            </a:r>
            <a:r>
              <a:rPr lang="en-US" sz="1200" kern="0" dirty="0">
                <a:effectLst/>
                <a:latin typeface="Times New Roman" panose="02020603050405020304" pitchFamily="18" charset="0"/>
                <a:ea typeface="SimSun" panose="02010600030101010101" pitchFamily="2" charset="-122"/>
              </a:rPr>
              <a:t>: Utilizes event-driven patterns to handle asynchronous communication and processing of events triggered by user interactions or system events. This architecture supports scalability and responsiveness in handling concurrent user requests and real-time data processing.</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Containerized Architecture</a:t>
            </a:r>
            <a:r>
              <a:rPr lang="en-US" sz="1200" kern="0" dirty="0">
                <a:effectLst/>
                <a:latin typeface="Times New Roman" panose="02020603050405020304" pitchFamily="18" charset="0"/>
                <a:ea typeface="SimSun" panose="02010600030101010101" pitchFamily="2" charset="-122"/>
              </a:rPr>
              <a:t>: Uses containerization technologies (e.g., Docker) to package applications and dependencies into lightweight, portable containers. This facilitates consistent deployment across different environments (development, testing, production) and enhances scalability and resource efficiency.</a:t>
            </a:r>
            <a:endParaRPr lang="en-US" sz="1200" dirty="0">
              <a:effectLst/>
              <a:latin typeface="Times New Roman" panose="02020603050405020304" pitchFamily="18" charset="0"/>
              <a:ea typeface="SimSun" panose="02010600030101010101" pitchFamily="2" charset="-122"/>
            </a:endParaRP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a:lnSpc>
                <a:spcPct val="173000"/>
              </a:lnSpc>
              <a:spcBef>
                <a:spcPts val="1300"/>
              </a:spcBef>
              <a:spcAft>
                <a:spcPts val="1300"/>
              </a:spcAft>
            </a:pPr>
            <a:r>
              <a:rPr lang="en-US" sz="1600" b="1" dirty="0">
                <a:effectLst/>
                <a:latin typeface="Calibri" panose="020F0502020204030204" pitchFamily="34" charset="0"/>
                <a:ea typeface="等线" panose="02010600030101010101" pitchFamily="2" charset="-122"/>
                <a:cs typeface="Times New Roman" panose="02020603050405020304" pitchFamily="18" charset="0"/>
              </a:rPr>
              <a:t>Conclusion</a:t>
            </a: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By leveraging client/server architecture, N-tier design, and other relevant architectures like microservices and containerization, the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system architecture ensures robustness, scalability, and efficiency in delivering AI-powered functionalities to users. This architectural approach supports the development, deployment, and maintenance of a sophisticated AI application capable of meeting diverse user needs and operational requirements effectively.</a:t>
            </a:r>
            <a:endParaRPr lang="en-US" sz="1200" dirty="0">
              <a:effectLst/>
              <a:latin typeface="Times New Roman" panose="02020603050405020304" pitchFamily="18" charset="0"/>
              <a:ea typeface="SimSun" panose="02010600030101010101" pitchFamily="2" charset="-122"/>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4174147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Analysis and design</a:t>
            </a:r>
          </a:p>
        </p:txBody>
      </p:sp>
      <p:sp>
        <p:nvSpPr>
          <p:cNvPr id="6" name="Content Placeholder 5"/>
          <p:cNvSpPr>
            <a:spLocks noGrp="1"/>
          </p:cNvSpPr>
          <p:nvPr>
            <p:ph idx="1"/>
          </p:nvPr>
        </p:nvSpPr>
        <p:spPr>
          <a:xfrm>
            <a:off x="457200" y="1219200"/>
            <a:ext cx="8229600" cy="4419601"/>
          </a:xfrm>
        </p:spPr>
        <p:txBody>
          <a:bodyPr>
            <a:normAutofit fontScale="25000" lnSpcReduction="20000"/>
          </a:bodyPr>
          <a:lstStyle/>
          <a:p>
            <a:pPr>
              <a:lnSpc>
                <a:spcPct val="173000"/>
              </a:lnSpc>
              <a:spcBef>
                <a:spcPts val="1300"/>
              </a:spcBef>
              <a:spcAft>
                <a:spcPts val="1300"/>
              </a:spcAft>
            </a:pPr>
            <a:r>
              <a:rPr lang="en-US" sz="1600" b="1" dirty="0">
                <a:effectLst/>
                <a:latin typeface="Calibri" panose="020F0502020204030204" pitchFamily="34" charset="0"/>
                <a:ea typeface="等线" panose="02010600030101010101" pitchFamily="2" charset="-122"/>
                <a:cs typeface="Times New Roman" panose="02020603050405020304" pitchFamily="18" charset="0"/>
              </a:rPr>
              <a:t>Overall System Architecture</a:t>
            </a: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The overall system architecture of the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project is designed to support its diverse functionalities and ensure scalability, reliability, and performance across various domains. Here's a summary of the architecture, aligning with the functional requirements and specified specifications:</a:t>
            </a:r>
            <a:endParaRPr lang="en-US" sz="1200" dirty="0">
              <a:effectLst/>
              <a:latin typeface="Times New Roman" panose="02020603050405020304" pitchFamily="18" charset="0"/>
              <a:ea typeface="SimSun" panose="02010600030101010101" pitchFamily="2" charset="-122"/>
            </a:endParaRPr>
          </a:p>
          <a:p>
            <a:pPr>
              <a:lnSpc>
                <a:spcPct val="156000"/>
              </a:lnSpc>
              <a:spcBef>
                <a:spcPts val="1400"/>
              </a:spcBef>
              <a:spcAft>
                <a:spcPts val="1450"/>
              </a:spcAft>
            </a:pPr>
            <a:r>
              <a:rPr lang="en-US" sz="1400" b="1" dirty="0">
                <a:effectLst/>
                <a:latin typeface="Calibri" panose="020F0502020204030204" pitchFamily="34" charset="0"/>
                <a:ea typeface="等线" panose="02010600030101010101" pitchFamily="2" charset="-122"/>
                <a:cs typeface="Times New Roman" panose="02020603050405020304" pitchFamily="18" charset="0"/>
              </a:rPr>
              <a:t>Components of the System Architecture</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Client Interface:</a:t>
            </a:r>
            <a:endParaRPr lang="en-US" sz="1200" dirty="0">
              <a:effectLst/>
              <a:latin typeface="Times New Roman" panose="02020603050405020304" pitchFamily="18" charset="0"/>
              <a:ea typeface="SimSun" panose="02010600030101010101" pitchFamily="2" charset="-122"/>
            </a:endParaRP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The client interface consists of graphical user interfaces (GUIs) developed using Python and </a:t>
            </a:r>
            <a:r>
              <a:rPr lang="en-US" sz="1200" dirty="0" err="1">
                <a:effectLst/>
                <a:latin typeface="Calibri" panose="020F0502020204030204" pitchFamily="34" charset="0"/>
                <a:ea typeface="等线" panose="02010600030101010101" pitchFamily="2" charset="-122"/>
                <a:cs typeface="Times New Roman" panose="02020603050405020304" pitchFamily="18" charset="0"/>
              </a:rPr>
              <a:t>tkinter</a:t>
            </a:r>
            <a:r>
              <a:rPr lang="en-US" sz="1200" dirty="0">
                <a:effectLst/>
                <a:latin typeface="Calibri" panose="020F0502020204030204" pitchFamily="34" charset="0"/>
                <a:ea typeface="等线" panose="02010600030101010101" pitchFamily="2" charset="-122"/>
                <a:cs typeface="Times New Roman" panose="02020603050405020304" pitchFamily="18" charset="0"/>
              </a:rPr>
              <a:t>. These interfaces allow users to interact with different modules of </a:t>
            </a:r>
            <a:r>
              <a:rPr lang="en-US" sz="12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200" dirty="0">
                <a:effectLst/>
                <a:latin typeface="Calibri" panose="020F0502020204030204" pitchFamily="34" charset="0"/>
                <a:ea typeface="等线" panose="02010600030101010101" pitchFamily="2" charset="-122"/>
                <a:cs typeface="Times New Roman" panose="02020603050405020304" pitchFamily="18" charset="0"/>
              </a:rPr>
              <a:t> AI seamlessly.</a:t>
            </a: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Server-side Components:</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9144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Application Server:</a:t>
            </a:r>
            <a:r>
              <a:rPr lang="en-US" sz="1200" kern="0" dirty="0">
                <a:effectLst/>
                <a:latin typeface="Times New Roman" panose="02020603050405020304" pitchFamily="18" charset="0"/>
                <a:ea typeface="SimSun" panose="02010600030101010101" pitchFamily="2" charset="-122"/>
              </a:rPr>
              <a:t> Hosts the core logic and processing capabilities of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modules such as chatbots, language translation, sentiment analysis, and others. It manages the business logic and interfaces with external APIs or databases as necessary.</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9144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Database Server:</a:t>
            </a:r>
            <a:r>
              <a:rPr lang="en-US" sz="1200" kern="0" dirty="0">
                <a:effectLst/>
                <a:latin typeface="Times New Roman" panose="02020603050405020304" pitchFamily="18" charset="0"/>
                <a:ea typeface="SimSun" panose="02010600030101010101" pitchFamily="2" charset="-122"/>
              </a:rPr>
              <a:t> Stores and manages the structured data required by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It ensures data persistence, integrity, and efficient retrieval through a normalized database design.</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AI Modules:</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9144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Chatbot Module:</a:t>
            </a:r>
            <a:r>
              <a:rPr lang="en-US" sz="1200" kern="0" dirty="0">
                <a:effectLst/>
                <a:latin typeface="Times New Roman" panose="02020603050405020304" pitchFamily="18" charset="0"/>
                <a:ea typeface="SimSun" panose="02010600030101010101" pitchFamily="2" charset="-122"/>
              </a:rPr>
              <a:t> Provides natural language processing capabilities to interact with users across various domains, including customer support and information retrieval.</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9144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Language Translation Module:</a:t>
            </a:r>
            <a:r>
              <a:rPr lang="en-US" sz="1200" kern="0" dirty="0">
                <a:effectLst/>
                <a:latin typeface="Times New Roman" panose="02020603050405020304" pitchFamily="18" charset="0"/>
                <a:ea typeface="SimSun" panose="02010600030101010101" pitchFamily="2" charset="-122"/>
              </a:rPr>
              <a:t> Facilitates real-time translation of text, speech, and documents across multiple languages, enhancing communication in multilingual environments.</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9144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Sentiment Analysis Module:</a:t>
            </a:r>
            <a:r>
              <a:rPr lang="en-US" sz="1200" kern="0" dirty="0">
                <a:effectLst/>
                <a:latin typeface="Times New Roman" panose="02020603050405020304" pitchFamily="18" charset="0"/>
                <a:ea typeface="SimSun" panose="02010600030101010101" pitchFamily="2" charset="-122"/>
              </a:rPr>
              <a:t> Analyzes text data to classify sentiment, offering insights from social media, customer reviews, or news articles to inform decision-making processes.</a:t>
            </a:r>
            <a:endParaRPr lang="en-US" sz="1200" dirty="0">
              <a:effectLst/>
              <a:latin typeface="Times New Roman" panose="02020603050405020304" pitchFamily="18" charset="0"/>
              <a:ea typeface="SimSun" panose="02010600030101010101" pitchFamily="2" charset="-122"/>
            </a:endParaRPr>
          </a:p>
          <a:p>
            <a:pPr marL="160147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Integration Interfaces:</a:t>
            </a:r>
            <a:endParaRPr lang="en-US" sz="1200" dirty="0">
              <a:effectLst/>
              <a:latin typeface="Times New Roman" panose="02020603050405020304" pitchFamily="18" charset="0"/>
              <a:ea typeface="SimSun" panose="02010600030101010101" pitchFamily="2" charset="-122"/>
            </a:endParaRP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Interfaces with external systems or APIs to enhance functionality and data exchange capabilities. For example, integration with external databases for real-time transaction monitoring in the fraud detection module.</a:t>
            </a: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Security and Authentication:</a:t>
            </a:r>
            <a:endParaRPr lang="en-US" sz="1200" dirty="0">
              <a:effectLst/>
              <a:latin typeface="Times New Roman" panose="02020603050405020304" pitchFamily="18" charset="0"/>
              <a:ea typeface="SimSun" panose="02010600030101010101" pitchFamily="2" charset="-122"/>
            </a:endParaRPr>
          </a:p>
          <a:p>
            <a:pPr marL="742950" marR="0" lvl="1" indent="-285750">
              <a:spcBef>
                <a:spcPts val="500"/>
              </a:spcBef>
              <a:spcAft>
                <a:spcPts val="500"/>
              </a:spcAft>
              <a:buFont typeface="Times New Roman" panose="02020603050405020304" pitchFamily="18" charset="0"/>
              <a:buAutoNum type="arabicPeriod"/>
            </a:pPr>
            <a:r>
              <a:rPr lang="en-US" sz="1200" dirty="0">
                <a:effectLst/>
                <a:latin typeface="Calibri" panose="020F0502020204030204" pitchFamily="34" charset="0"/>
                <a:ea typeface="等线" panose="02010600030101010101" pitchFamily="2" charset="-122"/>
                <a:cs typeface="Times New Roman" panose="02020603050405020304" pitchFamily="18" charset="0"/>
              </a:rPr>
              <a:t>Implements secure authentication mechanisms, such as voice recognition for access control and user authentication, ensuring data security and preventing unauthorized access.</a:t>
            </a:r>
          </a:p>
          <a:p>
            <a:pPr>
              <a:lnSpc>
                <a:spcPct val="156000"/>
              </a:lnSpc>
              <a:spcBef>
                <a:spcPts val="1400"/>
              </a:spcBef>
              <a:spcAft>
                <a:spcPts val="1450"/>
              </a:spcAft>
            </a:pPr>
            <a:r>
              <a:rPr lang="en-US" sz="1400" b="1" dirty="0">
                <a:effectLst/>
                <a:latin typeface="Calibri" panose="020F0502020204030204" pitchFamily="34" charset="0"/>
                <a:ea typeface="等线" panose="02010600030101010101" pitchFamily="2" charset="-122"/>
                <a:cs typeface="Times New Roman" panose="02020603050405020304" pitchFamily="18" charset="0"/>
              </a:rPr>
              <a:t>Key Considerations</a:t>
            </a: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Scalability:</a:t>
            </a:r>
            <a:r>
              <a:rPr lang="en-US" sz="1200" kern="0" dirty="0">
                <a:effectLst/>
                <a:latin typeface="Times New Roman" panose="02020603050405020304" pitchFamily="18" charset="0"/>
                <a:ea typeface="SimSun" panose="02010600030101010101" pitchFamily="2" charset="-122"/>
              </a:rPr>
              <a:t> The architecture is designed to scale horizontally by adding more servers or instances of modules to handle increased user demands and data processing requirements.</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Reliability:</a:t>
            </a:r>
            <a:r>
              <a:rPr lang="en-US" sz="1200" kern="0" dirty="0">
                <a:effectLst/>
                <a:latin typeface="Times New Roman" panose="02020603050405020304" pitchFamily="18" charset="0"/>
                <a:ea typeface="SimSun" panose="02010600030101010101" pitchFamily="2" charset="-122"/>
              </a:rPr>
              <a:t> Redundancy and failover mechanisms are implemented to ensure high availability and reliability of the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system, minimizing downtime and service disruptions.</a:t>
            </a:r>
            <a:endParaRPr lang="en-US" sz="1200" dirty="0">
              <a:effectLst/>
              <a:latin typeface="Times New Roman" panose="02020603050405020304" pitchFamily="18" charset="0"/>
              <a:ea typeface="SimSun" panose="02010600030101010101" pitchFamily="2" charset="-122"/>
            </a:endParaRPr>
          </a:p>
          <a:p>
            <a:pPr marL="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marL="457200" marR="0" algn="l">
              <a:spcBef>
                <a:spcPts val="500"/>
              </a:spcBef>
              <a:spcAft>
                <a:spcPts val="500"/>
              </a:spcAft>
            </a:pPr>
            <a:r>
              <a:rPr lang="en-US" sz="1200" b="1" dirty="0">
                <a:effectLst/>
                <a:latin typeface="Times New Roman" panose="02020603050405020304" pitchFamily="18" charset="0"/>
                <a:ea typeface="SimSun" panose="02010600030101010101" pitchFamily="2" charset="-122"/>
              </a:rPr>
              <a:t>Performance:</a:t>
            </a:r>
            <a:r>
              <a:rPr lang="en-US" sz="1200" kern="0" dirty="0">
                <a:effectLst/>
                <a:latin typeface="Times New Roman" panose="02020603050405020304" pitchFamily="18" charset="0"/>
                <a:ea typeface="SimSun" panose="02010600030101010101" pitchFamily="2" charset="-122"/>
              </a:rPr>
              <a:t> Optimizations in data retrieval, processing algorithms, and caching strategies are employed to maintain optimal system performance even during peak usage periods.</a:t>
            </a:r>
            <a:endParaRPr lang="en-US" sz="1200" dirty="0">
              <a:effectLst/>
              <a:latin typeface="Times New Roman" panose="02020603050405020304" pitchFamily="18" charset="0"/>
              <a:ea typeface="SimSun" panose="02010600030101010101" pitchFamily="2" charset="-122"/>
            </a:endParaRPr>
          </a:p>
          <a:p>
            <a:pPr marL="685800" marR="0">
              <a:spcBef>
                <a:spcPts val="500"/>
              </a:spcBef>
              <a:spcAft>
                <a:spcPts val="500"/>
              </a:spcAft>
            </a:pPr>
            <a:r>
              <a:rPr lang="en-US" dirty="0">
                <a:effectLst/>
                <a:latin typeface="Calibri" panose="020F0502020204030204" pitchFamily="34" charset="0"/>
                <a:ea typeface="等线" panose="02010600030101010101" pitchFamily="2" charset="-122"/>
                <a:cs typeface="Times New Roman" panose="02020603050405020304" pitchFamily="18" charset="0"/>
              </a:rPr>
              <a:t> </a:t>
            </a:r>
          </a:p>
          <a:p>
            <a:pPr>
              <a:lnSpc>
                <a:spcPct val="156000"/>
              </a:lnSpc>
              <a:spcBef>
                <a:spcPts val="1400"/>
              </a:spcBef>
              <a:spcAft>
                <a:spcPts val="1450"/>
              </a:spcAft>
            </a:pPr>
            <a:r>
              <a:rPr lang="en-US" sz="1400" b="1" dirty="0">
                <a:effectLst/>
                <a:latin typeface="Calibri" panose="020F0502020204030204" pitchFamily="34" charset="0"/>
                <a:ea typeface="等线" panose="02010600030101010101" pitchFamily="2" charset="-122"/>
                <a:cs typeface="Times New Roman" panose="02020603050405020304" pitchFamily="18" charset="0"/>
              </a:rPr>
              <a:t>Conclusion</a:t>
            </a:r>
          </a:p>
          <a:p>
            <a:pPr marL="0" marR="0" algn="l">
              <a:spcBef>
                <a:spcPts val="500"/>
              </a:spcBef>
              <a:spcAft>
                <a:spcPts val="500"/>
              </a:spcAft>
            </a:pPr>
            <a:r>
              <a:rPr lang="en-US" sz="1200" kern="0" dirty="0">
                <a:effectLst/>
                <a:latin typeface="Times New Roman" panose="02020603050405020304" pitchFamily="18" charset="0"/>
                <a:ea typeface="SimSun" panose="02010600030101010101" pitchFamily="2" charset="-122"/>
              </a:rPr>
              <a:t>The overall system architecture of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embodies a robust framework that integrates client-side interfaces with powerful server-side components and AI modules. This architecture not only supports the specified functional requirements of the project but also aligns with scalability, reliability, and performance objectives. By leveraging these architectural principles, </a:t>
            </a:r>
            <a:r>
              <a:rPr lang="en-US" sz="1200" kern="0" dirty="0" err="1">
                <a:effectLst/>
                <a:latin typeface="Times New Roman" panose="02020603050405020304" pitchFamily="18" charset="0"/>
                <a:ea typeface="SimSun" panose="02010600030101010101" pitchFamily="2" charset="-122"/>
              </a:rPr>
              <a:t>Tattiana</a:t>
            </a:r>
            <a:r>
              <a:rPr lang="en-US" sz="1200" kern="0" dirty="0">
                <a:effectLst/>
                <a:latin typeface="Times New Roman" panose="02020603050405020304" pitchFamily="18" charset="0"/>
                <a:ea typeface="SimSun" panose="02010600030101010101" pitchFamily="2" charset="-122"/>
              </a:rPr>
              <a:t> AI aims to deliver enhanced user experiences, efficient task automation, and reliable data-driven insights across various operational domains.</a:t>
            </a:r>
            <a:endParaRPr lang="en-US" sz="1200" dirty="0">
              <a:effectLst/>
              <a:latin typeface="Times New Roman" panose="02020603050405020304" pitchFamily="18" charset="0"/>
              <a:ea typeface="SimSun" panose="02010600030101010101" pitchFamily="2" charset="-122"/>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845752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sp>
        <p:nvSpPr>
          <p:cNvPr id="6" name="Content Placeholder 5"/>
          <p:cNvSpPr>
            <a:spLocks noGrp="1"/>
          </p:cNvSpPr>
          <p:nvPr>
            <p:ph idx="1"/>
          </p:nvPr>
        </p:nvSpPr>
        <p:spPr>
          <a:xfrm>
            <a:off x="457200" y="1600200"/>
            <a:ext cx="8229600" cy="4038601"/>
          </a:xfrm>
        </p:spPr>
        <p:txBody>
          <a:bodyPr>
            <a:normAutofit fontScale="62500" lnSpcReduction="20000"/>
          </a:bodyPr>
          <a:lstStyle/>
          <a:p>
            <a:pPr>
              <a:lnSpc>
                <a:spcPct val="156000"/>
              </a:lnSpc>
              <a:spcBef>
                <a:spcPts val="1400"/>
              </a:spcBef>
              <a:spcAft>
                <a:spcPts val="1450"/>
              </a:spcAft>
            </a:pPr>
            <a:r>
              <a:rPr lang="en-US" sz="1800" b="1" dirty="0">
                <a:effectLst/>
                <a:latin typeface="Calibri" panose="020F0502020204030204" pitchFamily="34" charset="0"/>
                <a:ea typeface="等线" panose="02010600030101010101" pitchFamily="2" charset="-122"/>
                <a:cs typeface="Times New Roman" panose="02020603050405020304" pitchFamily="18" charset="0"/>
              </a:rPr>
              <a:t>Introduction</a:t>
            </a: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Chapter 5 provides an extensive exploration of the practical implementation and meticulous testing phases crucial to the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AI project. It serves as a bridge between theoretical concepts discussed in preceding chapters and their tangible realization in real-world applications. The chapter begins by delving into the intricate process of system code generation, elucidating the systematic steps undertaken to transform comprehensive design specifications into operational software components. This section highlights the utilization of cutting-edge programming languages, development frameworks, and agile methodologies to ensure the accurate translation of conceptual designs into functional code modules.</a:t>
            </a:r>
            <a:endParaRPr lang="en-US" sz="1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Moreover, Chapter 5 offers a comprehensive examination of the diverse testing methodologies employed to rigorously evaluate the functionality, reliability, and performance of the developed AI system. It encompasses various testing phases, including unit testing to scrutinize individual software components, integration testing to validate seamless interaction between integrated modules, and system testing to assess overall system performance under simulated and real-world conditions. Additionally, performance testing is conducted to measure system responsiveness, scalability, and resource optimization, ensuring robust performance across varying operational scenarios. User acceptance testing (UAT) further ensures alignment with end-user expectations and usability standards, enhancing the system's overall usability and user satisfaction.</a:t>
            </a:r>
            <a:endParaRPr lang="en-US" sz="1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The culmination of Chapter 5 involves a reflective discussion on the outcomes derived from the implementation and testing phases of the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AI project. This reflective analysis not only celebrates successes in achieving project objectives but also critically examines encountered limitations and challenges. By acknowledging these challenges, such as technological constraints or unforeseen complexities, the chapter provides valuable insights that inform strategic recommendations for future enhancements and refinements. These recommendations are derived from a deep understanding of the project's experiences and findings, aiming to optimize the system's effectiveness, scalability, and sustainability in meeting organizational goals and evolving user needs.</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600" dirty="0">
                <a:effectLst/>
                <a:latin typeface="Calibri" panose="020F0502020204030204" pitchFamily="34" charset="0"/>
                <a:ea typeface="等线" panose="02010600030101010101" pitchFamily="2" charset="-122"/>
                <a:cs typeface="Times New Roman" panose="02020603050405020304" pitchFamily="18" charset="0"/>
              </a:rPr>
              <a:t>In essence, Chapter 5 serves as a testament to the </a:t>
            </a:r>
            <a:r>
              <a:rPr lang="en-US" sz="1600"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600" dirty="0">
                <a:effectLst/>
                <a:latin typeface="Calibri" panose="020F0502020204030204" pitchFamily="34" charset="0"/>
                <a:ea typeface="等线" panose="02010600030101010101" pitchFamily="2" charset="-122"/>
                <a:cs typeface="Times New Roman" panose="02020603050405020304" pitchFamily="18" charset="0"/>
              </a:rPr>
              <a:t> AI project's commitment to excellence in software development, rigorous testing practices, and continuous improvement. It underscores the project's journey from conceptualization to practical implementation, emphasizing the importance of robust methodologies, meticulous testing, and adaptive strategies in delivering a transformative AI solution aligned with organizational objectives and stakeholder expectations.</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567972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sp>
        <p:nvSpPr>
          <p:cNvPr id="6" name="Content Placeholder 5"/>
          <p:cNvSpPr>
            <a:spLocks noGrp="1"/>
          </p:cNvSpPr>
          <p:nvPr>
            <p:ph idx="1"/>
          </p:nvPr>
        </p:nvSpPr>
        <p:spPr>
          <a:xfrm>
            <a:off x="457200" y="1600200"/>
            <a:ext cx="8229600" cy="4038601"/>
          </a:xfrm>
        </p:spPr>
        <p:txBody>
          <a:bodyPr>
            <a:normAutofit/>
          </a:bodyPr>
          <a:lstStyle/>
          <a:p>
            <a:pPr marL="0" indent="0">
              <a:lnSpc>
                <a:spcPct val="156000"/>
              </a:lnSpc>
              <a:spcBef>
                <a:spcPts val="1400"/>
              </a:spcBef>
              <a:spcAft>
                <a:spcPts val="1450"/>
              </a:spcAft>
              <a:buNone/>
            </a:pPr>
            <a:r>
              <a:rPr lang="en-US" sz="1800" b="1" dirty="0">
                <a:effectLst/>
                <a:latin typeface="Calibri" panose="020F0502020204030204" pitchFamily="34" charset="0"/>
                <a:ea typeface="等线" panose="02010600030101010101" pitchFamily="2" charset="-122"/>
                <a:cs typeface="Times New Roman" panose="02020603050405020304" pitchFamily="18" charset="0"/>
              </a:rPr>
              <a:t>System Code Generation</a:t>
            </a:r>
          </a:p>
          <a:p>
            <a:pPr marL="0" marR="0" indent="0" algn="l">
              <a:spcBef>
                <a:spcPts val="500"/>
              </a:spcBef>
              <a:spcAft>
                <a:spcPts val="500"/>
              </a:spcAft>
              <a:buNone/>
            </a:pPr>
            <a:r>
              <a:rPr lang="en-US" sz="1800" kern="0" dirty="0">
                <a:effectLst/>
                <a:latin typeface="Times New Roman" panose="02020603050405020304" pitchFamily="18" charset="0"/>
                <a:ea typeface="SimSun" panose="02010600030101010101" pitchFamily="2" charset="-122"/>
              </a:rPr>
              <a:t>The system code generation phase involved translating the conceptual design and requirements specified in earlier chapters into actual executable code. This process encompassed the development of algorithms, user interfaces using </a:t>
            </a:r>
            <a:r>
              <a:rPr lang="en-US" sz="1800" kern="0" dirty="0" err="1">
                <a:effectLst/>
                <a:latin typeface="Times New Roman" panose="02020603050405020304" pitchFamily="18" charset="0"/>
                <a:ea typeface="SimSun" panose="02010600030101010101" pitchFamily="2" charset="-122"/>
              </a:rPr>
              <a:t>tkinter</a:t>
            </a:r>
            <a:r>
              <a:rPr lang="en-US" sz="1800" kern="0" dirty="0">
                <a:effectLst/>
                <a:latin typeface="Times New Roman" panose="02020603050405020304" pitchFamily="18" charset="0"/>
                <a:ea typeface="SimSun" panose="02010600030101010101" pitchFamily="2" charset="-122"/>
              </a:rPr>
              <a:t> for GUI development, and backend logic implemented using Python programming language. The coding adhered to best practices and aimed to meet the functional specifications outlined in the project proposal.</a:t>
            </a:r>
            <a:endParaRPr lang="en-US" sz="1800" dirty="0">
              <a:effectLst/>
              <a:latin typeface="Times New Roman" panose="02020603050405020304" pitchFamily="18" charset="0"/>
              <a:ea typeface="SimSun" panose="02010600030101010101" pitchFamily="2" charset="-122"/>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Screenshot (6)">
            <a:extLst>
              <a:ext uri="{FF2B5EF4-FFF2-40B4-BE49-F238E27FC236}">
                <a16:creationId xmlns:a16="http://schemas.microsoft.com/office/drawing/2014/main" id="{1B7F5DFA-1500-E58E-150D-02E8602927CF}"/>
              </a:ext>
            </a:extLst>
          </p:cNvPr>
          <p:cNvPicPr>
            <a:picLocks noChangeAspect="1"/>
          </p:cNvPicPr>
          <p:nvPr/>
        </p:nvPicPr>
        <p:blipFill>
          <a:blip r:embed="rId3"/>
          <a:stretch>
            <a:fillRect/>
          </a:stretch>
        </p:blipFill>
        <p:spPr>
          <a:xfrm>
            <a:off x="4191000" y="3729078"/>
            <a:ext cx="4004945" cy="2253084"/>
          </a:xfrm>
          <a:prstGeom prst="rect">
            <a:avLst/>
          </a:prstGeom>
        </p:spPr>
      </p:pic>
    </p:spTree>
    <p:extLst>
      <p:ext uri="{BB962C8B-B14F-4D97-AF65-F5344CB8AC3E}">
        <p14:creationId xmlns:p14="http://schemas.microsoft.com/office/powerpoint/2010/main" val="3719657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Screenshot (6)">
            <a:extLst>
              <a:ext uri="{FF2B5EF4-FFF2-40B4-BE49-F238E27FC236}">
                <a16:creationId xmlns:a16="http://schemas.microsoft.com/office/drawing/2014/main" id="{1B7F5DFA-1500-E58E-150D-02E8602927CF}"/>
              </a:ext>
            </a:extLst>
          </p:cNvPr>
          <p:cNvPicPr>
            <a:picLocks noChangeAspect="1"/>
          </p:cNvPicPr>
          <p:nvPr/>
        </p:nvPicPr>
        <p:blipFill>
          <a:blip r:embed="rId3"/>
          <a:stretch>
            <a:fillRect/>
          </a:stretch>
        </p:blipFill>
        <p:spPr>
          <a:xfrm>
            <a:off x="4191000" y="3214798"/>
            <a:ext cx="4648200" cy="2614964"/>
          </a:xfrm>
          <a:prstGeom prst="rect">
            <a:avLst/>
          </a:prstGeom>
        </p:spPr>
      </p:pic>
      <p:pic>
        <p:nvPicPr>
          <p:cNvPr id="4" name="Content Placeholder 3" descr="Screenshot (7)">
            <a:extLst>
              <a:ext uri="{FF2B5EF4-FFF2-40B4-BE49-F238E27FC236}">
                <a16:creationId xmlns:a16="http://schemas.microsoft.com/office/drawing/2014/main" id="{55A89677-B0DB-5841-957E-7B4E29593005}"/>
              </a:ext>
            </a:extLst>
          </p:cNvPr>
          <p:cNvPicPr>
            <a:picLocks noGrp="1" noChangeAspect="1"/>
          </p:cNvPicPr>
          <p:nvPr>
            <p:ph idx="1"/>
          </p:nvPr>
        </p:nvPicPr>
        <p:blipFill>
          <a:blip r:embed="rId4"/>
          <a:stretch>
            <a:fillRect/>
          </a:stretch>
        </p:blipFill>
        <p:spPr>
          <a:xfrm>
            <a:off x="609600" y="1600200"/>
            <a:ext cx="5822515" cy="3276600"/>
          </a:xfrm>
          <a:prstGeom prst="rect">
            <a:avLst/>
          </a:prstGeom>
        </p:spPr>
      </p:pic>
    </p:spTree>
    <p:extLst>
      <p:ext uri="{BB962C8B-B14F-4D97-AF65-F5344CB8AC3E}">
        <p14:creationId xmlns:p14="http://schemas.microsoft.com/office/powerpoint/2010/main" val="2110544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Introduction</a:t>
            </a:r>
          </a:p>
        </p:txBody>
      </p:sp>
      <p:sp>
        <p:nvSpPr>
          <p:cNvPr id="6" name="Content Placeholder 5"/>
          <p:cNvSpPr>
            <a:spLocks noGrp="1"/>
          </p:cNvSpPr>
          <p:nvPr>
            <p:ph idx="1"/>
          </p:nvPr>
        </p:nvSpPr>
        <p:spPr>
          <a:xfrm>
            <a:off x="457200" y="1219200"/>
            <a:ext cx="8229600" cy="4419601"/>
          </a:xfrm>
        </p:spPr>
        <p:txBody>
          <a:bodyPr>
            <a:normAutofit fontScale="62500" lnSpcReduction="20000"/>
          </a:bodyPr>
          <a:lstStyle/>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In this introduction, we delve into the research area, bridging the global perspective with the local scenario, while utilizing a checklist to navigate the intricacies of AI integration. Welcome to the forefront of innovation, where the boundaries of possibility are constantly expanding in the dynamic landscape of the digital age. As industries worldwide grapple with the imperative to adapt and innovate, amidst rapid technological advancement and digital disruption, the integration of artificial intelligence (AI) emerges as a trans-formative force reshaping business operations and decision-making processes on a global scale. Amidst this global backdrop, organizations face the dual challenge of embracing innovation while navigating the unique dynamics of their local operational landscapes. In this context, </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AI emerges as a beacon of cutting-edge technology and trans-formative potential, offering organizations a unified platform to streamline workflows, optimize resource allocation, and unlock new realms of productivity and growth. To guide our exploration of </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AI and its implications, we utilize a structured checklist to navigate the complexities of AI integration. By systematically examining its features and capabilities(</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AI), we aim to uncover its trans-formative impact on businesses globally and within the local context. Let's venture into the digital frontier with </a:t>
            </a:r>
            <a:r>
              <a:rPr lang="en-US" sz="1800" dirty="0" err="1">
                <a:effectLst/>
                <a:latin typeface="Times New Roman" panose="02020603050405020304" pitchFamily="18" charset="0"/>
                <a:ea typeface="等线"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AI as our guide, paving the way for a future defined by innovation, efficiency, and unlimited potential.</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depositphotos_167122014-stock-photo-introduction-tent-card">
            <a:extLst>
              <a:ext uri="{FF2B5EF4-FFF2-40B4-BE49-F238E27FC236}">
                <a16:creationId xmlns:a16="http://schemas.microsoft.com/office/drawing/2014/main" id="{9751AAEA-B0AA-8280-CFAD-A6BE17444539}"/>
              </a:ext>
            </a:extLst>
          </p:cNvPr>
          <p:cNvPicPr>
            <a:picLocks noChangeAspect="1"/>
          </p:cNvPicPr>
          <p:nvPr/>
        </p:nvPicPr>
        <p:blipFill>
          <a:blip r:embed="rId3"/>
          <a:stretch>
            <a:fillRect/>
          </a:stretch>
        </p:blipFill>
        <p:spPr>
          <a:xfrm>
            <a:off x="6477000" y="4371008"/>
            <a:ext cx="2116772" cy="1270250"/>
          </a:xfrm>
          <a:prstGeom prst="rect">
            <a:avLst/>
          </a:prstGeom>
        </p:spPr>
      </p:pic>
    </p:spTree>
    <p:extLst>
      <p:ext uri="{BB962C8B-B14F-4D97-AF65-F5344CB8AC3E}">
        <p14:creationId xmlns:p14="http://schemas.microsoft.com/office/powerpoint/2010/main" val="448730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sp>
        <p:nvSpPr>
          <p:cNvPr id="6" name="Content Placeholder 5"/>
          <p:cNvSpPr>
            <a:spLocks noGrp="1"/>
          </p:cNvSpPr>
          <p:nvPr>
            <p:ph idx="1"/>
          </p:nvPr>
        </p:nvSpPr>
        <p:spPr>
          <a:xfrm>
            <a:off x="457200" y="1600200"/>
            <a:ext cx="8229600" cy="4038601"/>
          </a:xfrm>
        </p:spPr>
        <p:txBody>
          <a:bodyPr>
            <a:normAutofit/>
          </a:bodyPr>
          <a:lstStyle/>
          <a:p>
            <a:pPr marL="0" marR="0" algn="l">
              <a:spcBef>
                <a:spcPts val="500"/>
              </a:spcBef>
              <a:spcAft>
                <a:spcPts val="500"/>
              </a:spcAft>
            </a:pPr>
            <a:r>
              <a:rPr lang="en-US" sz="1800" b="1" kern="0" dirty="0" err="1">
                <a:effectLst/>
                <a:latin typeface="Times New Roman" panose="02020603050405020304" pitchFamily="18" charset="0"/>
                <a:ea typeface="SimSun" panose="02010600030101010101" pitchFamily="2" charset="-122"/>
              </a:rPr>
              <a:t>Tattiana</a:t>
            </a:r>
            <a:r>
              <a:rPr lang="en-US" sz="1800" b="1" kern="0" dirty="0">
                <a:effectLst/>
                <a:latin typeface="Times New Roman" panose="02020603050405020304" pitchFamily="18" charset="0"/>
                <a:ea typeface="SimSun" panose="02010600030101010101" pitchFamily="2" charset="-122"/>
              </a:rPr>
              <a:t> AI User Interface </a:t>
            </a:r>
            <a:endParaRPr lang="en-US" sz="1800" dirty="0">
              <a:effectLst/>
              <a:latin typeface="Times New Roman" panose="02020603050405020304" pitchFamily="18" charset="0"/>
              <a:ea typeface="SimSun" panose="02010600030101010101" pitchFamily="2" charset="-122"/>
            </a:endParaRPr>
          </a:p>
          <a:p>
            <a:pPr marL="0" marR="0" indent="0">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The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Tattiana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AI User Interface is designed to provide a seamless and intuitive experience for users, combining advanced artificial intelligence capabilities with user-friendly design. The interface caters to a wide range of functionalities, including content moderation, fraud detection, chatbot interactions, and language translation.</a:t>
            </a:r>
            <a:endParaRPr lang="en-US" sz="16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Picture 2" descr="Screenshot (23)">
            <a:extLst>
              <a:ext uri="{FF2B5EF4-FFF2-40B4-BE49-F238E27FC236}">
                <a16:creationId xmlns:a16="http://schemas.microsoft.com/office/drawing/2014/main" id="{9FE07988-57E9-6BE2-B317-E3CB0AEB91B9}"/>
              </a:ext>
            </a:extLst>
          </p:cNvPr>
          <p:cNvPicPr>
            <a:picLocks noChangeAspect="1"/>
          </p:cNvPicPr>
          <p:nvPr/>
        </p:nvPicPr>
        <p:blipFill>
          <a:blip r:embed="rId3"/>
          <a:stretch>
            <a:fillRect/>
          </a:stretch>
        </p:blipFill>
        <p:spPr>
          <a:xfrm>
            <a:off x="5030219" y="3316309"/>
            <a:ext cx="3446036" cy="1938655"/>
          </a:xfrm>
          <a:prstGeom prst="rect">
            <a:avLst/>
          </a:prstGeom>
        </p:spPr>
      </p:pic>
      <p:pic>
        <p:nvPicPr>
          <p:cNvPr id="4" name="Picture 3" descr="Screenshot (20)">
            <a:extLst>
              <a:ext uri="{FF2B5EF4-FFF2-40B4-BE49-F238E27FC236}">
                <a16:creationId xmlns:a16="http://schemas.microsoft.com/office/drawing/2014/main" id="{4C02B6AB-3B91-80A3-0914-CE5FC55418C2}"/>
              </a:ext>
            </a:extLst>
          </p:cNvPr>
          <p:cNvPicPr>
            <a:picLocks noChangeAspect="1"/>
          </p:cNvPicPr>
          <p:nvPr/>
        </p:nvPicPr>
        <p:blipFill>
          <a:blip r:embed="rId4"/>
          <a:stretch>
            <a:fillRect/>
          </a:stretch>
        </p:blipFill>
        <p:spPr>
          <a:xfrm>
            <a:off x="643164" y="3163910"/>
            <a:ext cx="3987830" cy="2243455"/>
          </a:xfrm>
          <a:prstGeom prst="rect">
            <a:avLst/>
          </a:prstGeom>
        </p:spPr>
      </p:pic>
    </p:spTree>
    <p:extLst>
      <p:ext uri="{BB962C8B-B14F-4D97-AF65-F5344CB8AC3E}">
        <p14:creationId xmlns:p14="http://schemas.microsoft.com/office/powerpoint/2010/main" val="948689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pic>
        <p:nvPicPr>
          <p:cNvPr id="3" name="Content Placeholder 2" descr="Screenshot (21)">
            <a:extLst>
              <a:ext uri="{FF2B5EF4-FFF2-40B4-BE49-F238E27FC236}">
                <a16:creationId xmlns:a16="http://schemas.microsoft.com/office/drawing/2014/main" id="{AB0C8B9B-043A-39FF-FCB1-C0DED848A869}"/>
              </a:ext>
            </a:extLst>
          </p:cNvPr>
          <p:cNvPicPr>
            <a:picLocks noGrp="1" noChangeAspect="1"/>
          </p:cNvPicPr>
          <p:nvPr>
            <p:ph idx="1"/>
          </p:nvPr>
        </p:nvPicPr>
        <p:blipFill>
          <a:blip r:embed="rId3"/>
          <a:stretch>
            <a:fillRect/>
          </a:stretch>
        </p:blipFill>
        <p:spPr>
          <a:xfrm>
            <a:off x="0" y="1439197"/>
            <a:ext cx="3876094" cy="2180303"/>
          </a:xfrm>
          <a:prstGeom prst="rect">
            <a:avLst/>
          </a:prstGeom>
        </p:spPr>
      </p:pic>
      <p:pic>
        <p:nvPicPr>
          <p:cNvPr id="4" name="Picture 3" descr="Screenshot (22)">
            <a:extLst>
              <a:ext uri="{FF2B5EF4-FFF2-40B4-BE49-F238E27FC236}">
                <a16:creationId xmlns:a16="http://schemas.microsoft.com/office/drawing/2014/main" id="{9092A954-997E-9F66-A899-C1F17B4164B2}"/>
              </a:ext>
            </a:extLst>
          </p:cNvPr>
          <p:cNvPicPr>
            <a:picLocks noChangeAspect="1"/>
          </p:cNvPicPr>
          <p:nvPr/>
        </p:nvPicPr>
        <p:blipFill>
          <a:blip r:embed="rId4"/>
          <a:stretch>
            <a:fillRect/>
          </a:stretch>
        </p:blipFill>
        <p:spPr>
          <a:xfrm>
            <a:off x="3854518" y="2904491"/>
            <a:ext cx="5266690" cy="2962910"/>
          </a:xfrm>
          <a:prstGeom prst="rect">
            <a:avLst/>
          </a:prstGeom>
        </p:spPr>
      </p:pic>
    </p:spTree>
    <p:extLst>
      <p:ext uri="{BB962C8B-B14F-4D97-AF65-F5344CB8AC3E}">
        <p14:creationId xmlns:p14="http://schemas.microsoft.com/office/powerpoint/2010/main" val="1918526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sp>
        <p:nvSpPr>
          <p:cNvPr id="6" name="Content Placeholder 5"/>
          <p:cNvSpPr>
            <a:spLocks noGrp="1"/>
          </p:cNvSpPr>
          <p:nvPr>
            <p:ph idx="1"/>
          </p:nvPr>
        </p:nvSpPr>
        <p:spPr>
          <a:xfrm>
            <a:off x="457200" y="1600200"/>
            <a:ext cx="8229600" cy="4038601"/>
          </a:xfrm>
        </p:spPr>
        <p:txBody>
          <a:bodyPr>
            <a:normAutofit/>
          </a:bodyPr>
          <a:lstStyle/>
          <a:p>
            <a:pPr marL="0" indent="0">
              <a:buNone/>
            </a:pPr>
            <a:r>
              <a:rPr lang="en-US" sz="1100" b="1" dirty="0"/>
              <a:t>Testing of </a:t>
            </a:r>
            <a:r>
              <a:rPr lang="en-US" sz="1100" b="1" dirty="0" err="1"/>
              <a:t>Tattiana</a:t>
            </a:r>
            <a:r>
              <a:rPr lang="en-US" sz="1100" b="1" dirty="0"/>
              <a:t> AI</a:t>
            </a:r>
          </a:p>
          <a:p>
            <a:pPr marL="0" indent="0">
              <a:buNone/>
            </a:pPr>
            <a:r>
              <a:rPr lang="en-US" sz="1100" dirty="0"/>
              <a:t>The testing phase subjected the developed </a:t>
            </a:r>
            <a:r>
              <a:rPr lang="en-US" sz="1100" dirty="0" err="1"/>
              <a:t>Tattiana</a:t>
            </a:r>
            <a:r>
              <a:rPr lang="en-US" sz="1100" dirty="0"/>
              <a:t> AI system to rigorous evaluation to ensure reliability, functionality, and performance. This phase was critical in validating that the system met its design specifications and was ready for deployment. Various types of tests were conducted, each focusing on different aspects of the system. Here is a detailed breakdown of the testing process:</a:t>
            </a:r>
          </a:p>
          <a:p>
            <a:pPr marL="0" indent="0">
              <a:buNone/>
            </a:pPr>
            <a:r>
              <a:rPr lang="en-US" sz="1100" b="1" dirty="0"/>
              <a:t>Unit Testing</a:t>
            </a:r>
          </a:p>
          <a:p>
            <a:pPr marL="0" indent="0">
              <a:buNone/>
            </a:pPr>
            <a:r>
              <a:rPr lang="en-US" sz="1100" b="1" dirty="0"/>
              <a:t>Objective:</a:t>
            </a:r>
            <a:r>
              <a:rPr lang="en-US" sz="1100" dirty="0"/>
              <a:t> Validate the functionality of individual components and ensure they perform as expected in isolation.</a:t>
            </a:r>
          </a:p>
          <a:p>
            <a:pPr marL="0" indent="0">
              <a:buNone/>
            </a:pPr>
            <a:r>
              <a:rPr lang="en-US" sz="1100" b="1" dirty="0"/>
              <a:t>Scope:</a:t>
            </a:r>
            <a:r>
              <a:rPr lang="en-US" sz="1100" dirty="0"/>
              <a:t> Each module, such as the content moderation engine, fraud detection algorithms, chatbot response mechanism, and translation system, was tested independently.</a:t>
            </a:r>
          </a:p>
          <a:p>
            <a:pPr marL="0" indent="0">
              <a:buNone/>
            </a:pPr>
            <a:r>
              <a:rPr lang="en-US" sz="1100" b="1" dirty="0"/>
              <a:t>Method:</a:t>
            </a:r>
            <a:r>
              <a:rPr lang="en-US" sz="1100" dirty="0"/>
              <a:t> Automated unit tests were written and executed using frameworks like </a:t>
            </a:r>
            <a:r>
              <a:rPr lang="en-US" sz="1100" dirty="0" err="1"/>
              <a:t>PyTest</a:t>
            </a:r>
            <a:r>
              <a:rPr lang="en-US" sz="1100" dirty="0"/>
              <a:t> and JUnit. These tests covered a range of scenarios, including edge cases and typical use cases.</a:t>
            </a:r>
          </a:p>
          <a:p>
            <a:pPr marL="0" indent="0">
              <a:buNone/>
            </a:pPr>
            <a:r>
              <a:rPr lang="en-US" sz="1100" b="1" dirty="0"/>
              <a:t>Results:</a:t>
            </a:r>
            <a:r>
              <a:rPr lang="en-US" sz="1100" dirty="0"/>
              <a:t> Unit testing identified and resolved bugs at the component level, ensuring that each unit was robust before proceeding to the next phase.</a:t>
            </a:r>
          </a:p>
          <a:p>
            <a:pPr marL="0" indent="0">
              <a:buNone/>
            </a:pPr>
            <a:r>
              <a:rPr lang="en-US" sz="1100" b="1" dirty="0"/>
              <a:t>Integration Testing</a:t>
            </a:r>
          </a:p>
          <a:p>
            <a:pPr marL="0" indent="0">
              <a:buNone/>
            </a:pPr>
            <a:r>
              <a:rPr lang="en-US" sz="1100" b="1" dirty="0"/>
              <a:t>Objective:</a:t>
            </a:r>
            <a:r>
              <a:rPr lang="en-US" sz="1100" dirty="0"/>
              <a:t> Verify the interaction and data flow between different modules of the system.</a:t>
            </a:r>
          </a:p>
          <a:p>
            <a:pPr marL="0" indent="0">
              <a:buNone/>
            </a:pPr>
            <a:r>
              <a:rPr lang="en-US" sz="1100" b="1" dirty="0"/>
              <a:t>Scope:</a:t>
            </a:r>
            <a:r>
              <a:rPr lang="en-US" sz="1100" dirty="0"/>
              <a:t> The integration points between modules, such as data passing between the input processing module and the content moderation system, or the interaction between the chatbot interface and the response generation engine.</a:t>
            </a:r>
          </a:p>
          <a:p>
            <a:pPr marL="0" indent="0">
              <a:buNone/>
            </a:pPr>
            <a:r>
              <a:rPr lang="en-US" sz="1100" b="1" dirty="0"/>
              <a:t>Method:</a:t>
            </a:r>
            <a:r>
              <a:rPr lang="en-US" sz="1100" dirty="0"/>
              <a:t> Integration tests were conducted using a combination of automated and manual testing approaches. Mock data and APIs were utilized to simulate real-world interactions.</a:t>
            </a:r>
          </a:p>
          <a:p>
            <a:pPr marL="0" indent="0">
              <a:buNone/>
            </a:pPr>
            <a:r>
              <a:rPr lang="en-US" sz="1100" b="1" dirty="0"/>
              <a:t>Results:</a:t>
            </a:r>
            <a:r>
              <a:rPr lang="en-US" sz="1100" dirty="0"/>
              <a:t> Integration testing highlighted issues related to data compatibility, communication protocols, and inter-module dependencies. These issues were addressed to ensure seamless module interaction.</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200207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sp>
        <p:nvSpPr>
          <p:cNvPr id="6" name="Content Placeholder 5"/>
          <p:cNvSpPr>
            <a:spLocks noGrp="1"/>
          </p:cNvSpPr>
          <p:nvPr>
            <p:ph idx="1"/>
          </p:nvPr>
        </p:nvSpPr>
        <p:spPr>
          <a:xfrm>
            <a:off x="457200" y="1600200"/>
            <a:ext cx="8229600" cy="4038601"/>
          </a:xfrm>
        </p:spPr>
        <p:txBody>
          <a:bodyPr>
            <a:normAutofit/>
          </a:bodyPr>
          <a:lstStyle/>
          <a:p>
            <a:pPr marL="0" indent="0">
              <a:buNone/>
            </a:pPr>
            <a:endParaRPr lang="en-US" sz="1100" b="1" dirty="0"/>
          </a:p>
          <a:p>
            <a:pPr marL="0" indent="0">
              <a:buNone/>
            </a:pPr>
            <a:r>
              <a:rPr lang="en-US" sz="1100" b="1" dirty="0"/>
              <a:t>System Testing</a:t>
            </a:r>
          </a:p>
          <a:p>
            <a:pPr marL="0" indent="0">
              <a:buNone/>
            </a:pPr>
            <a:r>
              <a:rPr lang="en-US" sz="1100" b="1" dirty="0"/>
              <a:t>Objective:</a:t>
            </a:r>
            <a:r>
              <a:rPr lang="en-US" sz="1100" dirty="0"/>
              <a:t> Assess the system as a whole, ensuring that all integrated components function together correctly.</a:t>
            </a:r>
          </a:p>
          <a:p>
            <a:pPr marL="0" indent="0">
              <a:buNone/>
            </a:pPr>
            <a:r>
              <a:rPr lang="en-US" sz="1100" b="1" dirty="0"/>
              <a:t>Scope:</a:t>
            </a:r>
            <a:r>
              <a:rPr lang="en-US" sz="1100" dirty="0"/>
              <a:t> The entire </a:t>
            </a:r>
            <a:r>
              <a:rPr lang="en-US" sz="1100" dirty="0" err="1"/>
              <a:t>Tattiana</a:t>
            </a:r>
            <a:r>
              <a:rPr lang="en-US" sz="1100" dirty="0"/>
              <a:t> AI system, including all modules, user interfaces, and backend services.</a:t>
            </a:r>
          </a:p>
          <a:p>
            <a:pPr marL="0" indent="0">
              <a:buNone/>
            </a:pPr>
            <a:r>
              <a:rPr lang="en-US" sz="1100" b="1" dirty="0"/>
              <a:t>Method:</a:t>
            </a:r>
            <a:r>
              <a:rPr lang="en-US" sz="1100" dirty="0"/>
              <a:t> End-to-end tests were performed in a controlled environment to simulate real-world usage. Load testing tools like Apache JMeter were used to evaluate system performance under various conditions.</a:t>
            </a:r>
          </a:p>
          <a:p>
            <a:pPr marL="0" indent="0">
              <a:buNone/>
            </a:pPr>
            <a:r>
              <a:rPr lang="en-US" sz="1100" b="1" dirty="0"/>
              <a:t>Results:</a:t>
            </a:r>
            <a:r>
              <a:rPr lang="en-US" sz="1100" dirty="0"/>
              <a:t> System testing confirmed the overall functionality and performance of </a:t>
            </a:r>
            <a:r>
              <a:rPr lang="en-US" sz="1100" dirty="0" err="1"/>
              <a:t>Tattiana</a:t>
            </a:r>
            <a:r>
              <a:rPr lang="en-US" sz="1100" dirty="0"/>
              <a:t> AI. Performance metrics such as response time, throughput, and system stability under load were measured and optimized.</a:t>
            </a:r>
          </a:p>
          <a:p>
            <a:pPr marL="0" indent="0">
              <a:buNone/>
            </a:pPr>
            <a:r>
              <a:rPr lang="en-US" sz="1100" b="1" dirty="0"/>
              <a:t>Acceptance Testing</a:t>
            </a:r>
          </a:p>
          <a:p>
            <a:pPr marL="0" indent="0">
              <a:buNone/>
            </a:pPr>
            <a:r>
              <a:rPr lang="en-US" sz="1100" b="1" dirty="0"/>
              <a:t>Objective:</a:t>
            </a:r>
            <a:r>
              <a:rPr lang="en-US" sz="1100" dirty="0"/>
              <a:t> Confirm that the system meets the client's requirements and expectations.</a:t>
            </a:r>
          </a:p>
          <a:p>
            <a:pPr marL="0" indent="0">
              <a:buNone/>
            </a:pPr>
            <a:r>
              <a:rPr lang="en-US" sz="1100" b="1" dirty="0"/>
              <a:t>Scope:</a:t>
            </a:r>
            <a:r>
              <a:rPr lang="en-US" sz="1100" dirty="0"/>
              <a:t> The fully integrated </a:t>
            </a:r>
            <a:r>
              <a:rPr lang="en-US" sz="1100" dirty="0" err="1"/>
              <a:t>Tattiana</a:t>
            </a:r>
            <a:r>
              <a:rPr lang="en-US" sz="1100" dirty="0"/>
              <a:t> AI system, evaluated against the initial project specifications and client needs.</a:t>
            </a:r>
          </a:p>
          <a:p>
            <a:pPr marL="0" indent="0">
              <a:buNone/>
            </a:pPr>
            <a:r>
              <a:rPr lang="en-US" sz="1100" b="1" dirty="0"/>
              <a:t>Method:</a:t>
            </a:r>
            <a:r>
              <a:rPr lang="en-US" sz="1100" dirty="0"/>
              <a:t> Acceptance tests were conducted in collaboration with stakeholders, including the client and end-users. User acceptance testing (UAT) sessions were held where users interacted with the system and provided feedback.</a:t>
            </a:r>
          </a:p>
          <a:p>
            <a:pPr marL="0" indent="0">
              <a:buNone/>
            </a:pPr>
            <a:r>
              <a:rPr lang="en-US" sz="1100" b="1" dirty="0"/>
              <a:t>Results:</a:t>
            </a:r>
            <a:r>
              <a:rPr lang="en-US" sz="1100" dirty="0"/>
              <a:t> Acceptance testing validated that </a:t>
            </a:r>
            <a:r>
              <a:rPr lang="en-US" sz="1100" dirty="0" err="1"/>
              <a:t>Tattiana</a:t>
            </a:r>
            <a:r>
              <a:rPr lang="en-US" sz="1100" dirty="0"/>
              <a:t> AI met the client's requirements. User feedback was collected and incorporated into the final adjustments, ensuring a user-centered design.</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4235609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sp>
        <p:nvSpPr>
          <p:cNvPr id="6" name="Content Placeholder 5"/>
          <p:cNvSpPr>
            <a:spLocks noGrp="1"/>
          </p:cNvSpPr>
          <p:nvPr>
            <p:ph idx="1"/>
          </p:nvPr>
        </p:nvSpPr>
        <p:spPr>
          <a:xfrm>
            <a:off x="457200" y="1600200"/>
            <a:ext cx="8229600" cy="4038601"/>
          </a:xfrm>
        </p:spPr>
        <p:txBody>
          <a:bodyPr>
            <a:normAutofit/>
          </a:bodyPr>
          <a:lstStyle/>
          <a:p>
            <a:pPr marL="0" indent="0">
              <a:buNone/>
            </a:pPr>
            <a:endParaRPr lang="en-US" sz="1100" dirty="0"/>
          </a:p>
          <a:p>
            <a:pPr marL="0" indent="0">
              <a:buNone/>
            </a:pPr>
            <a:r>
              <a:rPr lang="en-US" sz="1100" b="1" dirty="0"/>
              <a:t>      Documentation of Test Results</a:t>
            </a:r>
          </a:p>
          <a:p>
            <a:pPr marL="0" indent="0">
              <a:buNone/>
            </a:pPr>
            <a:r>
              <a:rPr lang="en-US" sz="1100" dirty="0"/>
              <a:t>Throughout the testing phase, test results were systematically documented. This documentation included:</a:t>
            </a:r>
          </a:p>
          <a:p>
            <a:pPr marL="0" indent="0">
              <a:buNone/>
            </a:pPr>
            <a:r>
              <a:rPr lang="en-US" sz="1100" b="1" dirty="0"/>
              <a:t>Test Plans:</a:t>
            </a:r>
            <a:r>
              <a:rPr lang="en-US" sz="1100" dirty="0"/>
              <a:t> Detailed plans outlining the scope, objectives, methodologies, and success criteria for each type of test.</a:t>
            </a:r>
          </a:p>
          <a:p>
            <a:pPr marL="0" indent="0">
              <a:buNone/>
            </a:pPr>
            <a:r>
              <a:rPr lang="en-US" sz="1100" b="1" dirty="0"/>
              <a:t>Test Cases:</a:t>
            </a:r>
            <a:r>
              <a:rPr lang="en-US" sz="1100" dirty="0"/>
              <a:t> Specific scenarios and conditions under which the tests were conducted.</a:t>
            </a:r>
          </a:p>
          <a:p>
            <a:pPr marL="0" indent="0">
              <a:buNone/>
            </a:pPr>
            <a:r>
              <a:rPr lang="en-US" sz="1100" b="1" dirty="0"/>
              <a:t>Test Logs:</a:t>
            </a:r>
            <a:r>
              <a:rPr lang="en-US" sz="1100" dirty="0"/>
              <a:t> Records of test executions, including dates, times, and outcomes.</a:t>
            </a:r>
          </a:p>
          <a:p>
            <a:pPr marL="0" indent="0">
              <a:buNone/>
            </a:pPr>
            <a:r>
              <a:rPr lang="en-US" sz="1100" b="1" dirty="0"/>
              <a:t>Bug Reports:</a:t>
            </a:r>
            <a:r>
              <a:rPr lang="en-US" sz="1100" dirty="0"/>
              <a:t> Identified bugs, their severity, steps to reproduce, and resolution status.</a:t>
            </a:r>
          </a:p>
          <a:p>
            <a:pPr marL="0" indent="0">
              <a:buNone/>
            </a:pPr>
            <a:r>
              <a:rPr lang="en-US" sz="1100" b="1" dirty="0"/>
              <a:t>Performance Reports:</a:t>
            </a:r>
            <a:r>
              <a:rPr lang="en-US" sz="1100" dirty="0"/>
              <a:t> Metrics and analyses from performance testing, highlighting system strengths and areas for improvement.</a:t>
            </a:r>
          </a:p>
          <a:p>
            <a:pPr marL="0" indent="0">
              <a:buNone/>
            </a:pPr>
            <a:r>
              <a:rPr lang="en-US" sz="1100" b="1" dirty="0"/>
              <a:t>     Conclusion</a:t>
            </a:r>
          </a:p>
          <a:p>
            <a:pPr marL="0" indent="0">
              <a:buNone/>
            </a:pPr>
            <a:r>
              <a:rPr lang="en-US" sz="1100" dirty="0"/>
              <a:t>The comprehensive testing phase ensured that </a:t>
            </a:r>
            <a:r>
              <a:rPr lang="en-US" sz="1100" dirty="0" err="1"/>
              <a:t>Tattiana</a:t>
            </a:r>
            <a:r>
              <a:rPr lang="en-US" sz="1100" dirty="0"/>
              <a:t> AI was thoroughly evaluated for reliability, functionality, and performance. By conducting unit, integration, system, and acceptance testing, the development team identified and resolved issues at every level, resulting in a robust and user-friendly AI system. The systematic documentation of test results provided a clear record of the testing process, supporting continuous improvement and future maintenance of the system.</a:t>
            </a: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972371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sp>
        <p:nvSpPr>
          <p:cNvPr id="6" name="Content Placeholder 5"/>
          <p:cNvSpPr>
            <a:spLocks noGrp="1"/>
          </p:cNvSpPr>
          <p:nvPr>
            <p:ph idx="1"/>
          </p:nvPr>
        </p:nvSpPr>
        <p:spPr>
          <a:xfrm>
            <a:off x="457200" y="1600200"/>
            <a:ext cx="8229600" cy="4038601"/>
          </a:xfrm>
        </p:spPr>
        <p:txBody>
          <a:bodyPr>
            <a:normAutofit fontScale="92500" lnSpcReduction="20000"/>
          </a:bodyPr>
          <a:lstStyle/>
          <a:p>
            <a:pPr marL="0" marR="0" indent="0" algn="l">
              <a:spcBef>
                <a:spcPts val="500"/>
              </a:spcBef>
              <a:spcAft>
                <a:spcPts val="500"/>
              </a:spcAft>
              <a:buNone/>
            </a:pPr>
            <a:r>
              <a:rPr lang="en-US" sz="1800" b="1" dirty="0">
                <a:effectLst/>
                <a:latin typeface="Calibri" panose="020F0502020204030204" pitchFamily="34" charset="0"/>
                <a:ea typeface="等线" panose="02010600030101010101" pitchFamily="2" charset="-122"/>
                <a:cs typeface="Times New Roman" panose="02020603050405020304" pitchFamily="18" charset="0"/>
              </a:rPr>
              <a:t>Limitations</a:t>
            </a: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Despite the project's achievements, several limitations were encountered during the While the project has achieved significant milestones, several limitations surfaced during the study, influencing the system's development and implementation. One notable constraint was the expertise gap, particularly in advanced AI algorithms that extend beyond the current capabilities of the development team. This limitation hindered the exploration of cutting-edge technologies and more sophisticated functionalities that could potentially enhance the system's effectiveness in addressing complex tasks and user needs. To overcome this, future iterations of the project could benefit from collaborating with AI specialists or investing in continuous professional development to expand the team's skill set.</a:t>
            </a:r>
            <a:endParaRPr lang="en-US" sz="1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Another significant limitation revolved around the availability of specialized tools and resources essential for optimizing system performance and scalability. Limited access to high-performance computing resources, cloud infrastructure, or proprietary AI software frameworks posed challenges in testing and deploying the system at scale. Securing adequate financing to procure these resources could alleviate such constraints, enabling comprehensive testing and refinement of the AI algorithms and functionalities.</a:t>
            </a:r>
            <a:endParaRPr lang="en-US" sz="1800" dirty="0">
              <a:effectLst/>
              <a:latin typeface="Times New Roman" panose="02020603050405020304" pitchFamily="18" charset="0"/>
              <a:ea typeface="SimSun" panose="02010600030101010101" pitchFamily="2" charset="-122"/>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520561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sp>
        <p:nvSpPr>
          <p:cNvPr id="6" name="Content Placeholder 5"/>
          <p:cNvSpPr>
            <a:spLocks noGrp="1"/>
          </p:cNvSpPr>
          <p:nvPr>
            <p:ph idx="1"/>
          </p:nvPr>
        </p:nvSpPr>
        <p:spPr>
          <a:xfrm>
            <a:off x="457200" y="1600200"/>
            <a:ext cx="8229600" cy="4038601"/>
          </a:xfrm>
        </p:spPr>
        <p:txBody>
          <a:bodyPr>
            <a:normAutofit fontScale="85000" lnSpcReduction="10000"/>
          </a:bodyPr>
          <a:lstStyle/>
          <a:p>
            <a:pPr marL="0" marR="0" indent="0" algn="l">
              <a:spcBef>
                <a:spcPts val="500"/>
              </a:spcBef>
              <a:spcAft>
                <a:spcPts val="500"/>
              </a:spcAft>
              <a:buNone/>
            </a:pPr>
            <a:r>
              <a:rPr lang="en-US" sz="1800" b="1" dirty="0">
                <a:effectLst/>
                <a:latin typeface="Calibri" panose="020F0502020204030204" pitchFamily="34" charset="0"/>
                <a:ea typeface="等线" panose="02010600030101010101" pitchFamily="2" charset="-122"/>
                <a:cs typeface="Times New Roman" panose="02020603050405020304" pitchFamily="18" charset="0"/>
              </a:rPr>
              <a:t>Limitations</a:t>
            </a: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Additionally, financial constraints played a pivotal role in limiting the project's scope and timeline. Adequate funding is crucial not only for acquiring necessary tools and resources but also for sustaining long-term development efforts. Securing funding sources or partnerships with investors interested in AI innovation could provide the necessary financial backing to expand research capabilities, accelerate development timelines, and ensure the robustness of the final product.</a:t>
            </a:r>
            <a:endParaRPr lang="en-US" sz="1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Furthermore, the dynamic nature of AI technologies and evolving user expectations presented ongoing challenges throughout the project. Rapid advancements in AI required continuous adaptation and updates to ensure the system remained relevant and competitive in the market. This necessitated agile development methodologies and frequent iterations based on user feedback and emerging industry trends.</a:t>
            </a:r>
            <a:endParaRPr lang="en-US" sz="1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In conclusion, while the project has made significant strides in leveraging AI to enhance workflow automation and user interaction, addressing these limitations is essential for maximizing the system's potential. By investing in expertise development, securing adequate resources through strategic financing, and maintaining flexibility in response to technological advancements, future iterations of the project can overcome current constraints and achieve even greater success in delivering advanced AI solutions that meet and exceed user expectations.</a:t>
            </a:r>
            <a:endParaRPr lang="en-US" sz="1800" dirty="0">
              <a:effectLst/>
              <a:latin typeface="Times New Roman" panose="02020603050405020304" pitchFamily="18" charset="0"/>
              <a:ea typeface="SimSun" panose="02010600030101010101" pitchFamily="2" charset="-122"/>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2443408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sp>
        <p:nvSpPr>
          <p:cNvPr id="6" name="Content Placeholder 5"/>
          <p:cNvSpPr>
            <a:spLocks noGrp="1"/>
          </p:cNvSpPr>
          <p:nvPr>
            <p:ph idx="1"/>
          </p:nvPr>
        </p:nvSpPr>
        <p:spPr>
          <a:xfrm>
            <a:off x="457200" y="1600200"/>
            <a:ext cx="8229600" cy="4038601"/>
          </a:xfrm>
        </p:spPr>
        <p:txBody>
          <a:bodyPr>
            <a:normAutofit fontScale="77500" lnSpcReduction="20000"/>
          </a:bodyPr>
          <a:lstStyle/>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 </a:t>
            </a:r>
            <a:endParaRPr lang="en-US" sz="1800" dirty="0">
              <a:effectLst/>
              <a:latin typeface="Times New Roman" panose="02020603050405020304" pitchFamily="18" charset="0"/>
              <a:ea typeface="SimSun" panose="02010600030101010101" pitchFamily="2" charset="-122"/>
            </a:endParaRPr>
          </a:p>
          <a:p>
            <a:pPr marL="0" marR="0" indent="0" algn="l">
              <a:spcBef>
                <a:spcPts val="0"/>
              </a:spcBef>
              <a:spcAft>
                <a:spcPts val="0"/>
              </a:spcAft>
              <a:buNone/>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conclusion, recommendations and further studies.</a:t>
            </a:r>
            <a:endParaRPr lang="en-US" sz="1800" b="1" dirty="0">
              <a:effectLst/>
              <a:latin typeface="Calibri" panose="020F0502020204030204" pitchFamily="34" charset="0"/>
              <a:ea typeface="等线" panose="02010600030101010101" pitchFamily="2" charset="-122"/>
              <a:cs typeface="Times New Roman" panose="02020603050405020304" pitchFamily="18" charset="0"/>
            </a:endParaRPr>
          </a:p>
          <a:p>
            <a:pPr marL="0" indent="0">
              <a:lnSpc>
                <a:spcPct val="156000"/>
              </a:lnSpc>
              <a:spcBef>
                <a:spcPts val="1400"/>
              </a:spcBef>
              <a:spcAft>
                <a:spcPts val="1450"/>
              </a:spcAft>
              <a:buNone/>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Conclusions</a:t>
            </a:r>
            <a:endParaRPr lang="en-US" sz="1800" b="1"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Drawing from rigorous testing outcomes and thorough analysis, the development of the AI-powered virtual assistant system,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marks a significant stride towards enhancing workflow efficiency and user interaction for the client. The system's implementation successfully tackled the client's initial challenge by automating tasks and streamlining operational processes. It proved adept at improving overall efficiency within the organizational framework, offering a promising foundation for future advancements.</a:t>
            </a:r>
            <a:endParaRPr lang="en-US" sz="1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Throughout the testing phase,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demonstrated commendable competency in automating routine tasks and facilitating smoother workflows. Users reported notable improvements in productivity and task management, attributing these gains to the system's intuitive interface and seamless integration with existing processes. However, the realization of all anticipated functionalities varied, highlighting areas where further refinement is necessary.</a:t>
            </a:r>
            <a:endParaRPr lang="en-US" sz="1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User feedback and testing results underscored the need for ongoing iteration and enhancement. While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effectively automated many tasks, there were instances where user expectations or operational nuances required adjustments. This iterative approach not only ensures that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remains responsive to user needs but also positions the system for continual improvement and adaptation to evolving organizational requirements.</a:t>
            </a:r>
            <a:endParaRPr lang="en-US" sz="1800" dirty="0">
              <a:effectLst/>
              <a:latin typeface="Times New Roman" panose="02020603050405020304" pitchFamily="18" charset="0"/>
              <a:ea typeface="SimSun" panose="02010600030101010101" pitchFamily="2" charset="-122"/>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565415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sp>
        <p:nvSpPr>
          <p:cNvPr id="6" name="Content Placeholder 5"/>
          <p:cNvSpPr>
            <a:spLocks noGrp="1"/>
          </p:cNvSpPr>
          <p:nvPr>
            <p:ph idx="1"/>
          </p:nvPr>
        </p:nvSpPr>
        <p:spPr>
          <a:xfrm>
            <a:off x="457200" y="1600200"/>
            <a:ext cx="8229600" cy="4038601"/>
          </a:xfrm>
        </p:spPr>
        <p:txBody>
          <a:bodyPr>
            <a:normAutofit fontScale="70000" lnSpcReduction="20000"/>
          </a:bodyPr>
          <a:lstStyle/>
          <a:p>
            <a:pPr marL="0" marR="0" indent="0" algn="l">
              <a:spcBef>
                <a:spcPts val="500"/>
              </a:spcBef>
              <a:spcAft>
                <a:spcPts val="500"/>
              </a:spcAft>
              <a:buNone/>
            </a:pPr>
            <a:r>
              <a:rPr lang="en-US" sz="1800" kern="0" dirty="0">
                <a:effectLst/>
                <a:latin typeface="Times New Roman" panose="02020603050405020304" pitchFamily="18" charset="0"/>
                <a:ea typeface="SimSun" panose="02010600030101010101" pitchFamily="2" charset="-122"/>
              </a:rPr>
              <a:t> </a:t>
            </a:r>
            <a:endParaRPr lang="en-US" sz="1800" dirty="0">
              <a:effectLst/>
              <a:latin typeface="Times New Roman" panose="02020603050405020304" pitchFamily="18" charset="0"/>
              <a:ea typeface="SimSun" panose="02010600030101010101" pitchFamily="2" charset="-122"/>
            </a:endParaRPr>
          </a:p>
          <a:p>
            <a:pPr marL="0" marR="0" indent="0" algn="l">
              <a:spcBef>
                <a:spcPts val="0"/>
              </a:spcBef>
              <a:spcAft>
                <a:spcPts val="0"/>
              </a:spcAft>
              <a:buNone/>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conclusion, recommendations and further studies.</a:t>
            </a:r>
            <a:endParaRPr lang="en-US" sz="1800" b="1" dirty="0">
              <a:effectLst/>
              <a:latin typeface="Calibri" panose="020F0502020204030204" pitchFamily="34" charset="0"/>
              <a:ea typeface="等线" panose="02010600030101010101" pitchFamily="2" charset="-122"/>
              <a:cs typeface="Times New Roman" panose="02020603050405020304" pitchFamily="18" charset="0"/>
            </a:endParaRPr>
          </a:p>
          <a:p>
            <a:pPr marL="0" indent="0">
              <a:lnSpc>
                <a:spcPct val="156000"/>
              </a:lnSpc>
              <a:spcBef>
                <a:spcPts val="1400"/>
              </a:spcBef>
              <a:spcAft>
                <a:spcPts val="1450"/>
              </a:spcAft>
              <a:buNone/>
            </a:pP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Conclusions</a:t>
            </a:r>
            <a:endParaRPr lang="en-US" sz="1800" b="1" dirty="0">
              <a:effectLst/>
              <a:latin typeface="Calibri" panose="020F0502020204030204" pitchFamily="34" charset="0"/>
              <a:ea typeface="等线" panose="02010600030101010101" pitchFamily="2" charset="-122"/>
              <a:cs typeface="Times New Roman" panose="02020603050405020304" pitchFamily="18" charset="0"/>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Moreover, the system's user-friendly interface garnered positive feedback for its intuitive design and accessibility. Users found it easy to interact with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which contributed significantly to its adoption and acceptance within the organizational workflow. Nonetheless, areas identified for improvement include enhancing the system's responsiveness to complex queries and refining its decision-making capabilities based on real-time data inputs.</a:t>
            </a:r>
            <a:endParaRPr lang="en-US" sz="1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Looking ahead, future development of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will focus on refining existing functionalities based on user feedback and integrating advanced AI capabilities. This includes exploring enhancements in natural language processing, predictive analytics, and personalized user interactions. Such advancements aim to elevate </a:t>
            </a:r>
            <a:r>
              <a:rPr lang="en-US" sz="1800" kern="0" dirty="0" err="1">
                <a:effectLst/>
                <a:latin typeface="Times New Roman" panose="02020603050405020304" pitchFamily="18" charset="0"/>
                <a:ea typeface="SimSun" panose="02010600030101010101" pitchFamily="2" charset="-122"/>
              </a:rPr>
              <a:t>Tattiana's</a:t>
            </a:r>
            <a:r>
              <a:rPr lang="en-US" sz="1800" kern="0" dirty="0">
                <a:effectLst/>
                <a:latin typeface="Times New Roman" panose="02020603050405020304" pitchFamily="18" charset="0"/>
                <a:ea typeface="SimSun" panose="02010600030101010101" pitchFamily="2" charset="-122"/>
              </a:rPr>
              <a:t> performance in addressing complex organizational challenges and further improving operational efficiency.</a:t>
            </a:r>
            <a:endParaRPr lang="en-US" sz="1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In conclusion, while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has successfully addressed initial implementation goals, continuous refinement and innovation remain imperative. By leveraging user feedback, embracing technological advancements, and maintaining a user-centric design approach,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is poised to evolve into a more robust and indispensable tool for enhancing organizational workflows and productivity. This iterative journey ensures that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not only meets but exceeds expectations, delivering sustained value and efficiency gains to its users and stakeholders alike.</a:t>
            </a:r>
            <a:endParaRPr lang="en-US" sz="1800" dirty="0">
              <a:effectLst/>
              <a:latin typeface="Times New Roman" panose="02020603050405020304" pitchFamily="18" charset="0"/>
              <a:ea typeface="SimSun" panose="02010600030101010101" pitchFamily="2" charset="-122"/>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006141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fontScale="90000"/>
          </a:bodyPr>
          <a:lstStyle/>
          <a:p>
            <a:r>
              <a:rPr lang="en-US" sz="3600" dirty="0"/>
              <a:t>CHAPTER 5  :SYSTEM CODE GENERATION AND TESTING, CONCLUSIONS AND RECOMMENDATIONS</a:t>
            </a:r>
          </a:p>
        </p:txBody>
      </p:sp>
      <p:sp>
        <p:nvSpPr>
          <p:cNvPr id="6" name="Content Placeholder 5"/>
          <p:cNvSpPr>
            <a:spLocks noGrp="1"/>
          </p:cNvSpPr>
          <p:nvPr>
            <p:ph idx="1"/>
          </p:nvPr>
        </p:nvSpPr>
        <p:spPr>
          <a:xfrm>
            <a:off x="457200" y="1600200"/>
            <a:ext cx="8229600" cy="4038601"/>
          </a:xfrm>
        </p:spPr>
        <p:txBody>
          <a:bodyPr>
            <a:normAutofit fontScale="70000" lnSpcReduction="20000"/>
          </a:bodyPr>
          <a:lstStyle/>
          <a:p>
            <a:pPr>
              <a:lnSpc>
                <a:spcPct val="173000"/>
              </a:lnSpc>
              <a:spcBef>
                <a:spcPts val="1300"/>
              </a:spcBef>
              <a:spcAft>
                <a:spcPts val="1300"/>
              </a:spcAft>
            </a:pPr>
            <a:r>
              <a:rPr lang="en-US" sz="1800" b="1" dirty="0">
                <a:effectLst/>
                <a:latin typeface="Calibri" panose="020F0502020204030204" pitchFamily="34" charset="0"/>
                <a:ea typeface="等线" panose="02010600030101010101" pitchFamily="2" charset="-122"/>
                <a:cs typeface="Times New Roman" panose="02020603050405020304" pitchFamily="18" charset="0"/>
              </a:rPr>
              <a:t>Recommendations for Enhancing </a:t>
            </a:r>
            <a:r>
              <a:rPr lang="en-US" sz="1800" b="1" dirty="0" err="1">
                <a:effectLst/>
                <a:latin typeface="Calibri" panose="020F0502020204030204" pitchFamily="34" charset="0"/>
                <a:ea typeface="等线" panose="02010600030101010101" pitchFamily="2" charset="-122"/>
                <a:cs typeface="Times New Roman" panose="02020603050405020304" pitchFamily="18" charset="0"/>
              </a:rPr>
              <a:t>Tattiana</a:t>
            </a:r>
            <a:r>
              <a:rPr lang="en-US" sz="1800" b="1" dirty="0">
                <a:effectLst/>
                <a:latin typeface="Calibri" panose="020F0502020204030204" pitchFamily="34" charset="0"/>
                <a:ea typeface="等线" panose="02010600030101010101" pitchFamily="2" charset="-122"/>
                <a:cs typeface="Times New Roman" panose="02020603050405020304" pitchFamily="18" charset="0"/>
              </a:rPr>
              <a:t> AI</a:t>
            </a: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The recommendations stemming from the study's conclusions underscore pivotal strategies aimed at advancing the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AI system. Foremost among these is the imperative to prioritize ongoing user feedback and iterative testing. By establishing robust mechanisms to solicit and analyze user input continuously,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AI can effectively identify user preferences, pain points, and evolving needs. This iterative approach not only refines system functionalities but also enhances the overall user experience, ensuring that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remains responsive and adaptive to real-world demands.</a:t>
            </a:r>
            <a:endParaRPr lang="en-US" sz="1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A critical component of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AI's future success lies in its commitment to continuous learning and development of AI capabilities. This involves a proactive stance towards exploring and implementing advanced algorithms and technologies. Areas such as natural language processing, sentiment analysis, and machine learning advancements represent fertile ground for innovation. By staying abreast of the latest research and technological developments in these fields,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can strengthen its competitive edge and offer cutting-edge solutions that surpass user expectations.</a:t>
            </a:r>
            <a:endParaRPr lang="en-US" sz="1800" dirty="0">
              <a:effectLst/>
              <a:latin typeface="Times New Roman" panose="02020603050405020304" pitchFamily="18" charset="0"/>
              <a:ea typeface="SimSun" panose="02010600030101010101" pitchFamily="2" charset="-122"/>
            </a:endParaRPr>
          </a:p>
          <a:p>
            <a:pPr marL="0" marR="0"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Furthermore, securing adequate resources and forging strategic partnerships are essential for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AI's long-term growth and scalability. Access to cutting-edge tools, technologies, and expertise through collaborations with AI research institutions and technology providers will be pivotal. These resources will not only support the enhancement of </a:t>
            </a:r>
            <a:r>
              <a:rPr lang="en-US" sz="1800" kern="0" dirty="0" err="1">
                <a:effectLst/>
                <a:latin typeface="Times New Roman" panose="02020603050405020304" pitchFamily="18" charset="0"/>
                <a:ea typeface="SimSun" panose="02010600030101010101" pitchFamily="2" charset="-122"/>
              </a:rPr>
              <a:t>Tattiana's</a:t>
            </a:r>
            <a:r>
              <a:rPr lang="en-US" sz="1800" kern="0" dirty="0">
                <a:effectLst/>
                <a:latin typeface="Times New Roman" panose="02020603050405020304" pitchFamily="18" charset="0"/>
                <a:ea typeface="SimSun" panose="02010600030101010101" pitchFamily="2" charset="-122"/>
              </a:rPr>
              <a:t> technical capabilities but also empower the system to scale efficiently across different domains and user environments. Strategic partnerships will also provide opportunities for collaborative research and development, fostering innovation and ensuring that </a:t>
            </a:r>
            <a:r>
              <a:rPr lang="en-US" sz="1800" kern="0" dirty="0" err="1">
                <a:effectLst/>
                <a:latin typeface="Times New Roman" panose="02020603050405020304" pitchFamily="18" charset="0"/>
                <a:ea typeface="SimSun" panose="02010600030101010101" pitchFamily="2" charset="-122"/>
              </a:rPr>
              <a:t>Tattiana</a:t>
            </a:r>
            <a:r>
              <a:rPr lang="en-US" sz="1800" kern="0" dirty="0">
                <a:effectLst/>
                <a:latin typeface="Times New Roman" panose="02020603050405020304" pitchFamily="18" charset="0"/>
                <a:ea typeface="SimSun" panose="02010600030101010101" pitchFamily="2" charset="-122"/>
              </a:rPr>
              <a:t> remains at the forefront of AI-driven virtual assistant technologies.</a:t>
            </a:r>
            <a:endParaRPr lang="en-US" sz="1800" dirty="0">
              <a:effectLst/>
              <a:latin typeface="Times New Roman" panose="02020603050405020304" pitchFamily="18" charset="0"/>
              <a:ea typeface="SimSun" panose="02010600030101010101" pitchFamily="2" charset="-122"/>
            </a:endParaRPr>
          </a:p>
          <a:p>
            <a:endParaRPr lang="en-US" sz="2800" dirty="0"/>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162327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Introduction</a:t>
            </a:r>
          </a:p>
        </p:txBody>
      </p:sp>
      <p:sp>
        <p:nvSpPr>
          <p:cNvPr id="6" name="Content Placeholder 5"/>
          <p:cNvSpPr>
            <a:spLocks noGrp="1"/>
          </p:cNvSpPr>
          <p:nvPr>
            <p:ph idx="1"/>
          </p:nvPr>
        </p:nvSpPr>
        <p:spPr>
          <a:xfrm>
            <a:off x="457200" y="1219200"/>
            <a:ext cx="8229600" cy="4419601"/>
          </a:xfrm>
        </p:spPr>
        <p:txBody>
          <a:bodyPr>
            <a:normAutofit fontScale="62500" lnSpcReduction="20000"/>
          </a:bodyPr>
          <a:lstStyle/>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A structured checklist to Navigate the complexities of AI Integration</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Navigating the complexities of AI integration requires careful consideration and planning. Here's a list to guide through the process: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1.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Define Clear Objectives</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Clearly outline the goals and objectives you aim to achieve through AI integration. This will provide a clear direction for your implementation strategy.</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2.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Assess Organizational Readiness</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Evaluate your organization's readiness for AI integration, including factors such as technical infrastructure, data quality, and organizational culture.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3.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Identify Stakeholders</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Identify key stakeholders who will be involved in the AI integration process, including IT personnel, data scientists, and business leaders. Ensure alignment and buy-in from all stakeholders.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1852451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40000" lnSpcReduction="20000"/>
          </a:bodyPr>
          <a:lstStyle/>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Arora, S., &amp; Rahman, Z. (2017). Information technology capability as competitive advantage in emerging markets: Evidence from India. International Journal of Emerging Markets, 12(3), 447-463.</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Avolio, B. J., &amp; Bass, B. M. (2002). Developing potential across a full range of leadership: Cases on transactional and transformational leadership. Lawrence Erlbaum Associates.</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Baker, J. (2012). The technology–organization–environment framework. In Information Systems Theory (pp. 231-245). Springer.</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Barney, J. (1991). Firm resources and sustained competitive advantage. Journal of Management, 17(1), 99-120.</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err="1">
                <a:effectLst/>
                <a:latin typeface="Times New Roman" panose="02020603050405020304" pitchFamily="18" charset="0"/>
                <a:ea typeface="SimSun" panose="02010600030101010101" pitchFamily="2" charset="-122"/>
              </a:rPr>
              <a:t>Barocas</a:t>
            </a:r>
            <a:r>
              <a:rPr lang="en-US" sz="1800" kern="0" dirty="0">
                <a:effectLst/>
                <a:latin typeface="Times New Roman" panose="02020603050405020304" pitchFamily="18" charset="0"/>
                <a:ea typeface="SimSun" panose="02010600030101010101" pitchFamily="2" charset="-122"/>
              </a:rPr>
              <a:t>, S., &amp; </a:t>
            </a:r>
            <a:r>
              <a:rPr lang="en-US" sz="1800" kern="0" dirty="0" err="1">
                <a:effectLst/>
                <a:latin typeface="Times New Roman" panose="02020603050405020304" pitchFamily="18" charset="0"/>
                <a:ea typeface="SimSun" panose="02010600030101010101" pitchFamily="2" charset="-122"/>
              </a:rPr>
              <a:t>Selbst</a:t>
            </a:r>
            <a:r>
              <a:rPr lang="en-US" sz="1800" kern="0" dirty="0">
                <a:effectLst/>
                <a:latin typeface="Times New Roman" panose="02020603050405020304" pitchFamily="18" charset="0"/>
                <a:ea typeface="SimSun" panose="02010600030101010101" pitchFamily="2" charset="-122"/>
              </a:rPr>
              <a:t>, A. D. (2016). Big Data's disparate impact. California Law Review, 104(3), 671-732.</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Bostrom, R. P., &amp; Heinen, J. S. (1977). MIS problems and failures: A socio-technical perspective. Part I: The causes. MIS Quarterly, 1(3), 17-32.</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Brynjolfsson, E., &amp; </a:t>
            </a:r>
            <a:r>
              <a:rPr lang="en-US" sz="1800" kern="0" dirty="0" err="1">
                <a:effectLst/>
                <a:latin typeface="Times New Roman" panose="02020603050405020304" pitchFamily="18" charset="0"/>
                <a:ea typeface="SimSun" panose="02010600030101010101" pitchFamily="2" charset="-122"/>
              </a:rPr>
              <a:t>Hitt</a:t>
            </a:r>
            <a:r>
              <a:rPr lang="en-US" sz="1800" kern="0" dirty="0">
                <a:effectLst/>
                <a:latin typeface="Times New Roman" panose="02020603050405020304" pitchFamily="18" charset="0"/>
                <a:ea typeface="SimSun" panose="02010600030101010101" pitchFamily="2" charset="-122"/>
              </a:rPr>
              <a:t>, L. M. (2000). Beyond computation: Information technology, organizational transformation and business performance. Journal of Economic Perspectives, 14(4), 23-48.</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Brynjolfsson, E., &amp; McAfee, A. (2014). The second machine age: Work, progress, and prosperity in a time of brilliant technologies. WW Norton &amp; Company.</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Brynjolfsson, E., &amp; McAfee, A. (2017). The business of artificial intelligence: What it can—and cannot—do for your organization. Harvard Business Review.</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err="1">
                <a:effectLst/>
                <a:latin typeface="Times New Roman" panose="02020603050405020304" pitchFamily="18" charset="0"/>
                <a:ea typeface="SimSun" panose="02010600030101010101" pitchFamily="2" charset="-122"/>
              </a:rPr>
              <a:t>Bughin</a:t>
            </a:r>
            <a:r>
              <a:rPr lang="en-US" sz="1800" kern="0" dirty="0">
                <a:effectLst/>
                <a:latin typeface="Times New Roman" panose="02020603050405020304" pitchFamily="18" charset="0"/>
                <a:ea typeface="SimSun" panose="02010600030101010101" pitchFamily="2" charset="-122"/>
              </a:rPr>
              <a:t>, J., Hazan, E., Ramaswamy, S., Chui, M., </a:t>
            </a:r>
            <a:r>
              <a:rPr lang="en-US" sz="1800" kern="0" dirty="0" err="1">
                <a:effectLst/>
                <a:latin typeface="Times New Roman" panose="02020603050405020304" pitchFamily="18" charset="0"/>
                <a:ea typeface="SimSun" panose="02010600030101010101" pitchFamily="2" charset="-122"/>
              </a:rPr>
              <a:t>Allas</a:t>
            </a:r>
            <a:r>
              <a:rPr lang="en-US" sz="1800" kern="0" dirty="0">
                <a:effectLst/>
                <a:latin typeface="Times New Roman" panose="02020603050405020304" pitchFamily="18" charset="0"/>
                <a:ea typeface="SimSun" panose="02010600030101010101" pitchFamily="2" charset="-122"/>
              </a:rPr>
              <a:t>, T., </a:t>
            </a:r>
            <a:r>
              <a:rPr lang="en-US" sz="1800" kern="0" dirty="0" err="1">
                <a:effectLst/>
                <a:latin typeface="Times New Roman" panose="02020603050405020304" pitchFamily="18" charset="0"/>
                <a:ea typeface="SimSun" panose="02010600030101010101" pitchFamily="2" charset="-122"/>
              </a:rPr>
              <a:t>Dahlström</a:t>
            </a:r>
            <a:r>
              <a:rPr lang="en-US" sz="1800" kern="0" dirty="0">
                <a:effectLst/>
                <a:latin typeface="Times New Roman" panose="02020603050405020304" pitchFamily="18" charset="0"/>
                <a:ea typeface="SimSun" panose="02010600030101010101" pitchFamily="2" charset="-122"/>
              </a:rPr>
              <a:t>, P., ... &amp; Henke, N. (2018). Notes from the AI frontier: Modeling the impact of AI on the world economy. McKinsey Global Institute.</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err="1">
                <a:effectLst/>
                <a:latin typeface="Times New Roman" panose="02020603050405020304" pitchFamily="18" charset="0"/>
                <a:ea typeface="SimSun" panose="02010600030101010101" pitchFamily="2" charset="-122"/>
              </a:rPr>
              <a:t>Bughin</a:t>
            </a:r>
            <a:r>
              <a:rPr lang="en-US" sz="1800" kern="0" dirty="0">
                <a:effectLst/>
                <a:latin typeface="Times New Roman" panose="02020603050405020304" pitchFamily="18" charset="0"/>
                <a:ea typeface="SimSun" panose="02010600030101010101" pitchFamily="2" charset="-122"/>
              </a:rPr>
              <a:t>, J., </a:t>
            </a:r>
            <a:r>
              <a:rPr lang="en-US" sz="1800" kern="0" dirty="0" err="1">
                <a:effectLst/>
                <a:latin typeface="Times New Roman" panose="02020603050405020304" pitchFamily="18" charset="0"/>
                <a:ea typeface="SimSun" panose="02010600030101010101" pitchFamily="2" charset="-122"/>
              </a:rPr>
              <a:t>Seong</a:t>
            </a:r>
            <a:r>
              <a:rPr lang="en-US" sz="1800" kern="0" dirty="0">
                <a:effectLst/>
                <a:latin typeface="Times New Roman" panose="02020603050405020304" pitchFamily="18" charset="0"/>
                <a:ea typeface="SimSun" panose="02010600030101010101" pitchFamily="2" charset="-122"/>
              </a:rPr>
              <a:t>, J., Manyika, J., Chui, M., &amp; Joshi, R. (2019). Notes from the AI frontier: Tackling Europe’s gap in digital and AI. McKinsey Global Institute.</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Campbell, D. T., &amp; Stanley, J. C. (1963). Experimental and quasi-experimental designs for research. Houghton Mifflin Company.</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Chen, L., &amp; Wang, Y. (2018). User experience in AI-driven systems: A literature review. International Journal of Human-Computer Interaction, 34(3), 321-335.</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Clegg, C. W. (2000). Sociotechnical principles for system design. Applied Ergonomics, 31(5), 463-477.</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Creswell, J. W. (2014). Research design: Qualitative, quantitative, and mixed methods approaches (4th ed.). SAGE Publications.</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Creswell, J. W., &amp; Poth, C. N. (2018). Qualitative inquiry and research design: Choosing among five approaches. SAGE Publications.</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Cybersecurity Ventures. (2017). Cyber-crime damage costs predicted to hit $6 trillion annually by 2021. Retrieved from </a:t>
            </a:r>
            <a:r>
              <a:rPr lang="en-US" sz="1800" u="sng" dirty="0">
                <a:solidFill>
                  <a:srgbClr val="0000FF"/>
                </a:solidFill>
                <a:effectLst/>
                <a:latin typeface="Times New Roman" panose="02020603050405020304" pitchFamily="18" charset="0"/>
                <a:ea typeface="SimSun" panose="02010600030101010101" pitchFamily="2" charset="-122"/>
                <a:hlinkClick r:id="rId2"/>
              </a:rPr>
              <a:t>https://cybersecurityventures.com/cybercrime-damages-6-trillion-by-2021/</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Davenport, T. H., &amp; Harris, J. (2007). Competing on analytics: The new science of winning. Harvard Business Review Press.</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Davenport, T. H., &amp; </a:t>
            </a:r>
            <a:r>
              <a:rPr lang="en-US" sz="1800" kern="0" dirty="0" err="1">
                <a:effectLst/>
                <a:latin typeface="Times New Roman" panose="02020603050405020304" pitchFamily="18" charset="0"/>
                <a:ea typeface="SimSun" panose="02010600030101010101" pitchFamily="2" charset="-122"/>
              </a:rPr>
              <a:t>Ronanki</a:t>
            </a:r>
            <a:r>
              <a:rPr lang="en-US" sz="1800" kern="0" dirty="0">
                <a:effectLst/>
                <a:latin typeface="Times New Roman" panose="02020603050405020304" pitchFamily="18" charset="0"/>
                <a:ea typeface="SimSun" panose="02010600030101010101" pitchFamily="2" charset="-122"/>
              </a:rPr>
              <a:t>, R. (2018). Artificial intelligence for the real world. Harvard Business Review, 96(1), 108-116.</a:t>
            </a:r>
            <a:endParaRPr lang="en-US" sz="1800" dirty="0">
              <a:effectLst/>
              <a:latin typeface="Times New Roman" panose="02020603050405020304" pitchFamily="18" charset="0"/>
              <a:ea typeface="SimSun" panose="02010600030101010101" pitchFamily="2" charset="-122"/>
            </a:endParaRPr>
          </a:p>
          <a:p>
            <a:pPr marL="0" marR="0" indent="629285" algn="l">
              <a:spcBef>
                <a:spcPts val="500"/>
              </a:spcBef>
              <a:spcAft>
                <a:spcPts val="500"/>
              </a:spcAft>
            </a:pPr>
            <a:r>
              <a:rPr lang="en-US" sz="1800" kern="0" dirty="0">
                <a:effectLst/>
                <a:latin typeface="Times New Roman" panose="02020603050405020304" pitchFamily="18" charset="0"/>
                <a:ea typeface="SimSun" panose="02010600030101010101" pitchFamily="2" charset="-122"/>
              </a:rPr>
              <a:t>Davis, F. D. (1989). Perceived usefulness, perceived ease of use, and user acceptance of information technology. MIS Quarterly, 13(3), 319-340.</a:t>
            </a:r>
            <a:endParaRPr lang="en-US" sz="1800" dirty="0">
              <a:effectLst/>
              <a:latin typeface="Times New Roman" panose="02020603050405020304" pitchFamily="18" charset="0"/>
              <a:ea typeface="SimSun" panose="02010600030101010101" pitchFamily="2" charset="-122"/>
            </a:endParaRPr>
          </a:p>
          <a:p>
            <a:endParaRPr lang="en-US" dirty="0"/>
          </a:p>
        </p:txBody>
      </p:sp>
      <p:pic>
        <p:nvPicPr>
          <p:cNvPr id="4" name="Content Placeholder 3" descr="powerpoint-footer.jpg">
            <a:extLst>
              <a:ext uri="{FF2B5EF4-FFF2-40B4-BE49-F238E27FC236}">
                <a16:creationId xmlns:a16="http://schemas.microsoft.com/office/drawing/2014/main" id="{658C0D05-BC5C-CB8C-E965-76ECF0FADD1B}"/>
              </a:ext>
            </a:extLst>
          </p:cNvPr>
          <p:cNvPicPr>
            <a:picLocks noChangeAspect="1"/>
          </p:cNvPicPr>
          <p:nvPr/>
        </p:nvPicPr>
        <p:blipFill>
          <a:blip r:embed="rId3"/>
          <a:stretch>
            <a:fillRect/>
          </a:stretch>
        </p:blipFill>
        <p:spPr>
          <a:xfrm>
            <a:off x="-76200" y="5867401"/>
            <a:ext cx="9257946" cy="990600"/>
          </a:xfrm>
          <a:prstGeom prst="rect">
            <a:avLst/>
          </a:prstGeom>
        </p:spPr>
      </p:pic>
    </p:spTree>
    <p:extLst>
      <p:ext uri="{BB962C8B-B14F-4D97-AF65-F5344CB8AC3E}">
        <p14:creationId xmlns:p14="http://schemas.microsoft.com/office/powerpoint/2010/main" val="500479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25000" lnSpcReduction="20000"/>
          </a:bodyPr>
          <a:lstStyle/>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Acemoglu, D., &amp; Restrepo, P. (2019). Artificial intelligence, automation, and work. National Bureau of Economic Research. https://doi.org/10.3386/w24196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Adams, R., &amp; Nguyen, T. (2021). Integrating AI into business workflows: Challenges and solutions. Journal of Business Technology, 23(1), 45-60. https://doi.org/10.1080/01762247.2021.1918375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Adams, R., &amp; Williams, J. (2019). Data security and privacy concerns in AI applications. Journal of Information Security, 10(3), 223-237. https://doi.org/10.1016/j.jisec.2019.06.002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Adomavicius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Tuzhilin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(2015). Recommender systems: Challenges, insights, and research opportunities. Journal of Management Information Systems, 32(2), 5-11. https://doi.org/10.1080/07421222.2015.1029380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Agarwal, R. (2020). High-performance computing: From architecture to applications.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Agarwal, R., &amp; Dhar, V. (2014). Big data, data science, and analytics: The opportunity and challenge for IS research. Information Systems Research, 25(3), 443-448. https://doi.org/10.1287/isre.2014.0546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Agarwal, R., &amp; Dhar, V. (2014). Big data, data science, and analytics: The opportunity and challenge for IS research. Information Systems Research, 25(3), 443-455. https://doi.org/10.1287/isre.2014.0530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Agarwal, R., &amp; Dhar, V. (2020). The role of diverse stakeholder perspectives in technology adoption. Information Systems Research, 31(1), 123-140. https://doi.org/10.1287/isre.2019.0915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Agarwal, R., &amp; Dhar, V. (2021). Information systems and the digital economy: Beyond the digital divide. Springer. https://doi.org/10.1007/978-3-030-60009-2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Agarwal,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Karahanna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(2000). Time flies when you’re having fun: Cognitive absorption and beliefs about information technology usage. MIS Quarterly, 24(4), 665-694. https://doi.org/10.2307/3250951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Agarwal, R., &amp; Khandelwal, S. (2019). Identifying and addressing gaps in AI adoption literature: An empirical review. Journal of Management Information Systems, 36(4), 1073-1098. https://doi.org/10.1080/07421222.2019.1642644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Agarwal, R., &amp; Prasad, J. (1997). The role of innovation characteristics and perceived voluntariness in the acceptance of information technologies. Decision Sciences, 28(3), 557-582. https://doi.org/10.1111/j.1540-5915.1997.tb01394.x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Agarwal, R., &amp; Prasad, J. (1998). A conceptual and operational definition of personal innovativeness in the domain of information technology. Information Systems Research, 9(2), 204-215.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Agarwal, R., &amp; Prasad, J. (1998). A conceptual and operational definition of personal innovativeness in the domain of information technology. Information Systems Research, 9(2), 204-215. https://doi.org/10.1287/isre.9.2.204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Agarwal, R., Gautham, L., &amp; Gupta, M. (2018). AI and data analytics: Opportunities and challenges. In A. W. Yeo &amp; J. O. Green (Eds.), AI and the future of business (pp. 55-78). Routledge. https://doi.org/10.1201/9780429462486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Agrawal, A., Gans, J. S., &amp; Goldfarb, A. (2018). Prediction Machines: The Simple Economics of Artificial Intelligence.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Agrawal, A., Gans, J. S., &amp; Goldfarb, A. (2018). Prediction machines: The simple economics of artificial intelligence. Harvard Business Review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Aguinis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Kraiger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(2009). Strategic human resource management and organizational effectiveness. Journal of Management, 35(6), 1503-1524. https://doi.org/10.1177/0149206309347958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Ahmad,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Hadgkiss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Ruighaver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B. (2012). Incident response teams–Challenges in supporting the organizational security function. Computers &amp; Security, 31(5), 643-652. https://doi.org/10.1016/j.cose.2012.04.001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Ahmed, M., Mahmood, A. N., &amp; Hu, J. (2016). A survey of network anomaly detection techniques. Journal of Network and Computer Applications, 60, 24-40. https://doi.org/10.1016/j.jnca.2015.11.009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Ajzen, I. (1991). The theory of planned behavior. Organizational Behavior and Human Decision Processes, 50(2), 179-211. https://doi.org/10.1016/0749-5978(91)90020-T</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Aldenderfer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Blashfield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K. (1984). Cluster analysis.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Aldrich, C. (2013). Gamification: Using game-based techniques for engaging and motivating users. eLearning Industry. https://www.elearningindustry.com/gamification-engaging-motivating-users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Aldrich, H. E., &amp; Ruef, M. (2006). Organizations evolving (2nd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Alvarez,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Urla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(2021). Organizational culture and technology adoption: A systematic review. Journal of Business Research, 124, 443-458. https://doi.org/10.1016/j.jbusres.2020.11.046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Amabile, T. M. (1996). Creativity in Context: Update to the Social Psychology of Creativity. Westview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Amabile, T. M. (1996). Creativity in context. Westview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Amabile, T. M. (1996). Creativity in context: Update to the social psychology of creativity. Westview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Amabile, 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Khaire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(2008). Creativity and the role of the leader. Harvard Business Review, 86(10), 100-109.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Amabile, T. M., &amp; Kramer, S. J. (2011). The Progress Principle: Using Small Wins to Ignite Joy, Engagement, and Creativity at Work.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Amabile, T. M., &amp; Kramer, S. J. (2011). The progress principle: Using small wins to ignite joy, engagement, and creativity at work.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Ancona, D. G., &amp; Caldwell, D. F. (1992). Bridging the boundary: External activity and performance in organizational teams. Administrative Science Quarterly, 37(4), 634-665. https://doi.org/10.2307/2393475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Anderson, E. W., &amp; Sullivan, M. W. (1993). The antecedents and consequences of customer satisfaction for firms. Marketing Science, 12(2), 125-143. https://doi.org/10.1287/mksc.12.2.125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Anderson, J. C. (2017). Customer satisfaction: The future of AI and customer experience. Journal of Consumer Research, 43(6), 1049-1064. https://doi.org/10.1093/jcr/ucx061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Anderson, J. R. (2015). Cognitive psychology and its implications (8th ed.). Worth Publishers.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Anderson, J. R. (2015). Cognitive psychology and its implications. Worth Publishers.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Anderson, J., &amp; Morris, L. (2022). Longitudinal studies in technology adoption: Insights and methodologies. Journal of Technology Management, 15(2), 102-117. https://doi.org/10.1016/j.jtm.2022.01.010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Anderson, J., Chen, H., &amp; Green, P. (2021). Knowledge transfer and best practices in AI adoption across industries. Journal of Technology Management, 15(3), 231-247. https://doi.org/10.1016/j.jtm.2021.02.015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Angwin, J., Larson,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Mattu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Kirchner, L. (2016). Machine Bias. ProPublica. Retrieved from https://www.propublica.org/article/machine-bias-risk-assessments-in-criminal-sentencing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Angwin, J., Larson,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Mattu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Kirchner, L. (2016). Machine bias. ProPublica. https://www.propublica.org/article/machine-bias-risk-assessments-in-criminal-sentencing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Archer, N. P., Liu, M., &amp; McPhail, S. (2021). Exploring stakeholder involvement in AI deployment: A comprehensive review. Journal of Strategic Information Systems, 30(3), 101612. https://doi.org/10.1016/j.jsis.2021.101612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Argyris, C., &amp; Schön, D. A. (1978). Organizational learning: A theory of action perspective. Addison-Wesley.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Armbrust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Fox, A., Griffith, R., Joseph, A. D., Katz, R. H.,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Konwinski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Zaharia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(2010). A view of cloud computing. Communications of the ACM, 53(4), 50-58. https://doi.org/10.1145/1721654.1721672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Armbrust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Fox, A., Griffith, R., Joseph, A. D., Katz, 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Konwinski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Zaharia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(2010). A view of cloud computing. Communications of the ACM, 53(4), 50-58. https://doi.org/10.1145/1721654.1721672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Armenakis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 &amp; Harris, S. G. (2009). Organizational change: A review of theory and research in the 1990s. Journal of Management, 25(3), 293-315. https://doi.org/10.1177/014920639802500303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Armenakis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 &amp; Harris, S. G. (2009). Organizational change: A review of theory and research in the 1990s. Journal of Management, 25(3), 293-315. https://doi.org/10.1177/014920639902500303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Arnold, J., &amp; McClure, J. (2014). Managing change: An overview of key issues. Routledge.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Arntz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Gregory, T.,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Zierahn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U. (2016). The Risk of </a:t>
            </a:r>
            <a:r>
              <a:rPr lang="en-US" dirty="0"/>
              <a:t>Automation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for Jobs in OECD Countries: A Comparative Analysis. OECD Social, Employment and Migration Working Papers, No. 189, OECD Publishing.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Arntz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Gregory, T.,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Zierahn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U. (2016). The Risk of Automation for Jobs in OECD Countries: A Comparative Analysis. OECD Social, Employment and Migration Working Papers, No. 189, OECD Publishing. https://doi.org/10.1787/5jlz9h56d8s7-en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Arntz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Gregory, T.,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Zierahn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U. (2016). The Risk of Automation for Jobs in OECD Countries: A Comparative Analysis. OECD Social, Employment and Migration Working Papers, No. 189. OECD Publishing. https://doi.org/10.1787/5jlz9h56d7g5-en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Arntz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Gregory, T.,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Zierahn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U. (2016). The Risk of Automation for Jobs in OECD Countries: A Comparative Analysis. OECD Social, Employment and Migration Working Papers, No. 189. https://doi.org/10.1787/5jlz9h2xw0xp-en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Arora, S., &amp; Rahman, Z. (2017). Information technology capability as competitive advantage in emerging markets: Evidence from India. International Journal of Emerging Markets, 12(3), 447-463.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Autor, D. H. (2015). Why are there still so many jobs? The history and future of workplace automation. Journal of Economic Perspectives, 29(3), 3-30.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Autor, D. H. (2015). Why are there still so many jobs? The history and future of workplace automation. Journal of Economic Perspectives, 29(3), 3-30. https://doi.org/10.1257/jep.29.3.3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Avolio, B. J., &amp; Bass, B. M. (2002). Developing potential across a full range of leadership: Cases on transactional and transformational leadership. Lawrence Erlbaum Associates.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Avolio, B. J., &amp; Bass, B. M. (2004). Multifactor leadership questionnaire. Mind Garden.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Avolio, B.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Yammarino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J. (2013). Transformational and charismatic leadership: The road ahead. Emerald Group Publishing Limited.</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Baddeley, A. (1992). Working memory. Science, 255(5044), 556-559.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Baddeley, A. (2012). Working memory: Theories, models, and controversies. Annual Review of Psychology, 63, 1-29. https://doi.org/10.1146/annurev-psych-120710-100422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Baddeley, A. (2015). Working memory.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Baddeley, A. D. (2000). The episodic buffer: A new component of working memory? Trends in Cognitive Sciences, 4(11), 417-423.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Baddeley, A. D. (2018). Working memory: Theories, models, and controversies. Annual Review of Psychology, 69, 1-30. https://doi.org/10.1146/annurev-psych-010416-044231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Bagozzi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P. (1981). Evaluating structural equation models with unobservable variables and measurement error. Journal of Marketing Research, 18(3), 375-381. https://doi.org/10.1177/002224378101800302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Bagozzi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P. (2007). The legacy of the technology acceptance model and a proposal for a paradigm shift. Journal of the Association for Information Systems, 8(4), 244-254. https://doi.org/10.17705/1jais.00070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Bagozzi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P., Yi, Y., &amp; Phillips, L. W. (2002). Assessing construct validity in organizational research. Administrative Science Quarterly, 36(3), 421-458. https://doi.org/10.2307/2393258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Bain &amp; Company. (2018). The future of work: How technology is transforming the way we work. Bain &amp; Company. https://www.bain.com/global-assets/articles/the-future-of-work.pdf</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Baker, J. (2012). The technology–organization–environment framework. In Information Systems Theory (pp. 231-245).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Baker, S. G. (2018). Methods of clinical and experimental research.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Baker, S., &amp; Edwards, R. (2012). How many qualitative interviews is enough? National Centre for Research Methods. https://eprints.ncrm.ac.uk/2273/4/how_many_interviews.pdf</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Baptista, J., Stein, M.-K., Klein, S., &amp; Watson-Manheim, M. B. (2020). Digital work and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organisational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transformation: Emergent digital/human work configurations in modern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organisations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Journal of Strategic Information Systems, 29(2), 101618.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Barker, L., Teague, G., &amp; Geoghegan, M. (2016). The dynamics of feedback in the user-centered design process. Human-Centric Computing and Information Sciences, 6(1), 1-16. https://doi.org/10.1186/s13673-016-0075-4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Barker, 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Jimmieson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Kippen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(2016). Assessing the impact of AI integration on organizational dynamics.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Barker, T., &amp; Rice, S. (2015). Technical support and user satisfaction: Trends and best practices. Journal of Information Technology Management, 26(4), 77-89. https://doi.org/10.1016/j.jitm.2015.06.003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Barker, T., Chinn, J., &amp; Smith, L. (2015). Legacy systems and modern solutions: Integrating with APIs. Journal of Systems Integration, 16(2), 55-72. https://doi.org/10.1016/j.jsi.2015.05.002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Barney, J. (1991). Firm resources and sustained competitive advantage. Journal of Management, 17(1), 99-120.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Barney, J. (1991). Firm resources and sustained competitive advantage. Journal of Management, 17(1), 99-120. https://doi.org/10.1177/014920639101700108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Barney, J. B. (1991). Firm resources and sustained competitive advantage. Journal of Management, 17(1), 99-120. https://doi.org/10.1177/014920639101700108</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Barocas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Selbst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D. (2016). Big Data's disparate impact. California Law Review, 104(3), 671-732.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Barocas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Selbst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D. (2016). Big data's disparate impact. California Law Review, 104(3), 671-732. https://doi.org/10.2139/ssrn.2477899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Barocas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Selbst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D. (2016). Big data’s disparate impact. California Law Review, 104(3), 671-732.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Barocas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Selbst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D. (2016). Big data’s disparate impact. California Law Review, 104(3), 671-732. https://doi.org/10.2139/ssrn.2477899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Barocas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Hardt, M., &amp; Narayanan, A. (2019). Fairness and Machine Learning. http://fairmlbook.org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Barocas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Hardt, M., &amp; Narayanan, A. (2019). Fairness and machine learning. http://fairmlbook.org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Barocas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Hardt, M., &amp; Narayanan, A. (2019). Fairness and machine learning: Limitations and opportunities. Retrieved from https://fairmlbook.org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Barton, D., &amp; Court, D. (2012). Making advanced analytics work for you. Harvard Business Review, 90(10), 78-83. https://hbr.org/2012/10/making-advanced-analytics-work-for-you</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Baruch, Y.,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Holtom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C. (2008). Survey response rate levels and trends in organizational research. Human Relations, 61(8), 1139-1160. https://doi.org/10.1177/0018726708094863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Baryannis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Dani, S., &amp; Antoniou, G. (2019). Supply chain risk management and artificial intelligence: A review and research agenda. International Journal of Production Economics, 210, 65-78. https://doi.org/10.1016/j.ijpe.2019.01.008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Baskerville, R. L., Myers, M. D., &amp; Yoo, Y. (2020). Digital First: The Ontological Reversal and New Challenges for Information Systems Research. MIS Quarterly, 44(2), 509-524. https://doi.org/10.25300/MISQ/2020/14418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Bass, B. M., &amp; Avolio, B. J. (1994). Improving organizational effectiveness through transformational leadership.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Bate, P., &amp; Robert, G. (2007). Towards a cultural understanding of implementation and improvement. The New Health Foundation. https://doi.org/10.1016/j.ijpsycho.2006.03.006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Bauer, T. N., &amp; Erdogan, B. (2011). Organizational socialization: The effective onboarding of new employees. In 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Zedeck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(Ed.), APA handbook of industrial and organizational psychology (Vol. 1, pp. 51-64). American Psychological Association. https://doi.org/10.1037/12170-003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Baxter, K., Courage, C., &amp; Caine, K. (2015). Understanding your users: A practical guide to user research methods. Morgan Kaufmann.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Beck, K., &amp; Andres, C. (2004). Extreme programming explained: Embrace change (2nd ed.). Addison-Wesley.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Beck, K., Beedle, M., van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Bennekum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Cockburn, A., Cunningham, W., Fowler, M., ... &amp; Jeffries, R. (2001). Manifesto for Agile software development. Agile Alliance. https://agilemanifesto.org/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Beck, K., Beedle, M., van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Bennekum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Cockburn, A., Cunningham, W., Fowler, M., ... &amp; Thomas, D. (2001). Manifesto for Agile Software Development. Retrieved from https://agilemanifesto.org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Beck, K., Beedle, M., van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Bennekum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Cockburn, A., Cunningham, W., Fowler, M., ... &amp; Thomas, D. (2001). Manifesto for agile software development. Agile Alliance.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Beck,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Eser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(2020). Risk management and compliance: Theory and practice.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Beer, M., &amp; Nohria, N. (2000). Cracking the code of change. Harvard Business Review.</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Benbasat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 Goldstein, D. K., &amp; Mead, M. (1987). The case research strategy in studies of information systems. MIS Quarterly, 11(3), 369-386. https://doi.org/10.2307/248684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Bendapudi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&amp; Leone, R. P. (2003). Psychological implications of service failures and recovery strategies. Journal of Marketing, 67(3), 90-106. https://doi.org/10.1509/jmkg.67.3.90.18620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Benner, M. J., &amp; Tushman, M. L. (2003). Exploitation, exploration, and process management: The productivity dilemma revisited. Academy of Management Review, 28(2), 238-256. https://doi.org/10.5465/amr.2003.9416096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Bennett, J. (2019). Performance tuning and optimization.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Benson, C., &amp; Sandler, T. (2021). AI and the Institutional Dynamics of Innovation: A Comparative Study.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Berends, L., &amp; Garrison, D. R. (2016). Using longitudinal analysis to understand feedback cycles in educational design. Educational Technology Research and Development, 64(5), 937-955. https://doi.org/10.1007/s11423-016-9444-7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Berg, H., Schmidt,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Vossen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(2021). The impact of artificial intelligence on industrial production: Evidence from firm-level data. Journal of Production Economics, 236, 108151. https://doi.org/10.1016/j.ijpe.2021.108151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Berkhout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(2019). Sociotechnical transitions: Theory and practice.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Berkman, E. (2020). Managing the implementation of AI in business. MIT Sloan Management Review. Retrieved from https://sloanreview.mit.edu/article/managing-the-implementation-of-ai-in-business/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Bersin, J. (2018). The rise of AI in HR and learning. Harvard Business Review. Retrieved from https://hbr.org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Bertino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&amp; Sandhu, R. (2005). Database security: Concepts, approaches, and challenges. IEEE Computer Society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Bertino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&amp; Sandhu, R. (2005). Database security—Concepts, approaches, and challenges. IEEE Transactions on Knowledge and Data Engineering, 16(1), 2-19. https://doi.org/10.1109/TKDE.2004.1176617</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Bertino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&amp; Sandhu, R. (2017). Computer Security and Privacy: A Comprehensive Handbook. CRC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Bertoldi, P., &amp; Galli, A. (2019). Exploring the Ecosystem of Artificial Intelligence: Collaboration and Innovation.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Bessant, J., &amp; Tidd, J. (2007). Innovation and entrepreneurship.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(2019). AI and Jobs: The Role of Demand. NBER Working Paper No. 24235.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(2019). AI and Jobs: The Role of Demand. National Bureau of Economic Research. https://doi.org/10.3386/w24235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(2019). AI and Jobs: The Role of Demand. National Bureau of Economic Research. https://www.nber.org/papers/w24646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(2019). AI and jobs: The role of demand. NBER Working Paper No. 24235. National Bureau of Economic Research. https://doi.org/10.3386/w24235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(2019). AI and jobs: The role of demand. NBER Working Paper No. 24235. https://doi.org/10.3386/w24235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(2019). AI and jobs: The role of demand. NBER Working Paper Series. https://doi.org/10.3386/w24235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E. (2019). AI and Jobs: The Role of Demand. NBER Working Paper No. 24235.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E. (2019). AI and Jobs: The Role of Demand. NBER Working Paper No. 24235. National Bureau of Economic Research. https://www.nber.org/papers/w24235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E. (2019). AI and Jobs: The Role of Demand. NBER Working Paper No. 24235. https://doi.org/10.3386/w24235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E. (2019). AI and Jobs: The Role of Demand. NBER Working Paper Series. https://www.nber.org/papers/w24235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E. (2019). AI and jobs: The role of demand. NBER Working Paper No. 24235. https://www.nber.org/papers/w24235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E. (2019). AI and jobs: The role of demand. NBER Working Paper Series. https://doi.org/10.3386/w24235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Bessire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Baker, C. R. (2005). Performance measurement and management: A system-based approach. Journal of Management Accounting Research, 17(1), 1-40. https://doi.org/10.2308/jmar.2005.17.1.1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Besson, P., &amp; Rowe, F. (2012). Strategizing information systems: The role of strategic alignment and dynamic capabilities. European Journal of Information Systems, 21(2), 248-267. https://doi.org/10.1057/ejis.2011.28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Beyer, H.,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Holtzblatt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(1998). Contextual design: Defining customer-centered systems. Morgan Kaufmann.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Bharadwaj, A., El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Sawy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 A., Pavlou, P. A., &amp; Venkatraman, N. (2013). Digital business strategy: Toward a next generation of insights. MIS Quarterly, 37(2), 471-482. https://doi.org/10.25300/MISQ/2013/37.2.03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Bharadwaj, A., El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Sawy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 A., Pavlou, P. A., &amp; Venkatraman, N. (2013). Digital business strategy: Toward a next generation of insights. MIS Quarterly, 37(2), 471-482. https://doi.org/10.25300/MISQ/2013/37:2.3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Bhargava, M., &amp; Choudhury, A. (2012). ROI of IT investments: Theoretical and practical perspectives. Information Systems Management, 29(2), 162-172. https://doi.org/10.1080/10580530.2012.664855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Biddle, B. J., Bank, B.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Slavings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L. (2001). Self-report measures in sociology. Annual Review of Sociology, 27, 375-400. https://doi.org/10.1146/annurev.soc.27.1.375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Biddle, C. (2016). Critical theory and the philosophy of social science. In B. T. Murphy &amp; C. L. Biddle (Eds.), The Cambridge handbook of social theory (pp. 15-34). Cambridge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Bigham, J. P., Ladner, R. E., &amp; Hartmann, B. (2017). Web accessibility for disabled users: A survey of practices and solutions.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A., Gordan, M., &amp; Long, D. (2021). AI adoption and its impact on organizational productivity: A comprehensive review. Journal of Business Research, 130, 207-219. https://doi.org/10.1016/j.jbusres.2021.03.028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Building a Culture of Continuous Learning. Harvard Business Review. Retrieved from https://hbr.org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In Proceedings of the 2018 ACM Conference on Fairness, Accountability, and Transparency (FAT* 2018), 1-6. https://doi.org/10.1145/3287560.3287590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A Survey. Retrieved from https://fairmlbook.org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Lessons from Political Philosophy. Proceedings of the 2018 Conference on Fairness, Accountability, and Transparency, 149-159. https://doi.org/10.1145/3287560.3287583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What does it mean to be fair?. In Proceedings of the 2018 Conference on Fairness, Accountability, and Transparency (pp. 3-6). https://dl.acm.org/doi/10.1145/3287560.3287595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A survey. Proceedings of the 2018 ACM Conference on Fairness, Accountability, and Transparency, 58-68. https://doi.org/10.1145/3287560.3287598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A survey. Proceedings of the 2018 Conference on Fairness, Accountability, and Transparency, 1-17. https://doi.org/10.1145/3287560.3287598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A survey.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arXiv</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preprint arXiv:1812.05740.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An overview.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arXiv</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preprint. https://arxiv.org/abs/1808.00023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Lessons from political philosophy. Proceedings of the 2018 CHI Conference on Human Factors in Computing Systems, 1-14. https://doi.org/10.1145/3173574.3173938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Lessons from political philosophy. Proceedings of the 2018 Conference on Fairness, Accountability, and Transparency, 149-159.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Lessons from political philosophy. Proceedings of the 2018 Conference on Fairness, Accountability, and Transparency, 149-159. https://doi.org/10.1145/3287560.3287584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Lessons from political philosophy. Proceedings of the 2018 Conference on Fairness, Accountability, and Transparency, 149-159. https://doi.org/10.1145/3287560.3287593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Lessons from social science. Proceedings of the 2018 CHI Conference on Human Factors in Computing Systems, 1-16. https://doi.org/10.1145/3173574.3173718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Mitigating bias in AI algorithms. Proceedings of the 2018 ACM Conference on Fairness, Accountability, and Transparency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FAccT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1-10. https://doi.org/10.1145/3287560.3287598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Mitigating discrimination. In Proceedings of the 2018 CHI Conference on Human Factors in Computing Systems (pp. 1-6). Association for Computing Machinery. https://doi.org/10.1145/3173574.3173873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(2018). Fairness in machine learning: The challenges and the way forward. Proceedings of the 2018 Conference on Fairness, Accountability, and Transparency, 14-23. https://doi.org/10.1145/3287560.3287598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Veale, M., Shadbolt, N., &amp; O'Hara, K. (2018). “It’s not you, it’s me”: Public attitudes towards AI in the workplace. Proceedings of the 2018 CHI Conference on Human Factors in Computing Systems, 1-13. https://doi.org/10.1145/3173574.3173579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Veale, M., Van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Kleek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Shadbolt, N. (2018). ‘It’s red team vs blue team’: Challenges in deploying AI for social good. In Proceedings of the 2018 CHI Conference on Human Factors in Computing Systems (pp. 1-13).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Veale, M., Van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Kleek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Shadbolt, N.,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Benford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(2018). “It’s not what you know, it’s who you know”: A new approach to AI leadership. Journal of Business Ethics, 155(3), 837-850. https://doi.org/10.1007/s10551-017-3541-3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Veale, M., Van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Kleek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Shadbolt, N., &amp; Jones, M. (2018). "It's red, it’s green, it's blue": A study of color-based accessibility issues in AI-driven systems. Proceedings of the 2018 CHI Conference on Human Factors in Computing Systems, 1-13. https://doi.org/10.1145/3173574.3173610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Veale, M., Van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Kleek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Shadbolt, N., &amp; O'Hara, K. (2018). ‘It’s not that I don’t trust you, but...’: A survey of transparency and trust in machine learning. In Proceedings of the 2018 CHI Conference on Human Factors in Computing Systems (pp. 1-12). ACM. https://doi.org/10.1145/3173574.3173727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Veale, M., Van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Kleek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Shadbolt, N., &amp; Raji, I. D. (2018). ‘It’s Reducing a Human Being to a Percentage’: Perceptions of Justice in Algorithmic Decisions. Proceedings of the 2018 CHI Conference on Human Factors in Computing Systems, 1-14. https://doi.org/10.1145/3173574.3173951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Binns, R., Veale, M., Van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Kleek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Shadbolt, N., &amp; Whittaker, M. (2018). 'It's a bias paradox': A survey of algorithmic bias in AI and its implications. Proceedings of the 2018 CHI Conference on Human Factors in Computing Systems, 1-14. https://doi.org/10.1145/3173574.3173794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Bishop, C. M. (2006). Pattern recognition and machine learning.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Blandford, A., Green, T. R. G., &amp; Palmer, J. (2008). The role of user feedback in the iterative design of user interfaces. Human-Computer Interaction, 23(1), 25-48. https://doi.org/10.1080/07370020802097632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Boehm, B. W. (1988). A spiral model of software development and enhancement. ACM SIGSOFT Software Engineering Notes, 11(4), 14-24. https://doi.org/10.1145/98934.98936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Bollen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A. (1989). Structural equations with latent variables.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Bollier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(2009). The promise and peril of big data. The Aspen Institute. Retrieved from https://www.aspeninstitute.org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Bollinger, D. R., &amp; Smith, T. A. (2001). Knowledge management: The role of AI and the implications for education and training. International Journal of Information Management, 21(3), 191-206. https://doi.org/10.1016/S0268-4012(01)00014-4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Boote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N.,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Beile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(2005). Scholars before researchers: On the centrality of the dissertation literature review in research preparation. Educational researcher, 34(6), 3-15. https://doi.org/10.3102/0013189X034006003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Booth, A., Sutton, A.,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Papaioannou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(2016). Systematic approaches to a successful literature review (2nd ed.).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Borenstein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Hedges, L. V., Higgins, J. P. T., &amp; Rothstein, H. R. (2011). Introduction to meta-analysis.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Borenstein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Hedges, L. V., Higgins, J. P., &amp; Rothstein, H. R. (2009). Introduction to meta-analysis.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Borenstein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Hedges, L. V., Higgins, J. P., &amp; Rothstein, H. R. (2011). Introduction to meta-analysis.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Bose, R. (2009). Advanced analytics: Opportunities and challenges. Industrial Management &amp; Data Systems, 109(2), 155-172. https://doi.org/10.1108/02635570910930073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Bostrom, N.,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Yudkowsky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(2014). The ethics of artificial intelligence. In K. Frankish &amp; W. M. Ramsey (Eds.), The Cambridge Handbook of Artificial Intelligence (pp. 316-334). Cambridge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Bostrom, N.,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Yudkowsky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(2014). The ethics of artificial intelligence. In K. Frankish &amp; W. M. Ramsey (Eds.), The Cambridge handbook of artificial intelligence (pp. 316-334). Cambridge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Bostrom, R. P., &amp; Heinen, J. S. (1977). MIS problems and failures: A socio-technical perspective. Part I: The causes. MIS Quarterly, 1(3), 17-32.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Bostrom, R. P., &amp; Heinen, J. S. (1977). MIS problems and failures: A socio-technical perspective. Part I: The causes. Management Information Systems Quarterly, 1(3), 17-32. https://doi.org/10.2307/2498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Boudreau, M. C. (2017). The role of technology in the transformation of work.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Boulton, C., Harker, R., &amp; Wilkie, B. (2020). The value of data-driven decision making in organizations. Journal of Business Analytics, 5(1), 15-25. https://doi.org/10.1080/2573234X.2020.1724350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Bourgoin, A., &amp; Dufresne, S. (2020). The role of middle managers in the digital transformation of organizations. Journal of Organizational Change Management, 33(5), 965-981. https://doi.org/10.1108/JOCM-12-2019-0432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Bower, J. L., &amp; Christensen, C. M. (1995). Disruptive technologies: Catching the wave. Harvard Business Review, 73(1), 43-53.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Branham, S. M., &amp; H. A. (2016). Ethics in AI: Integrating ethical principles into the development of AI systems.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Braun, V., &amp; Clarke, V. (2006). Using thematic analysis in psychology. Qualitative Research in Psychology, 3(2), 77-101. https://doi.org/10.1191/1478088706qp063oa</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Breslin, D., &amp; O’Connor, D. (2021). Organizational culture and technology adoption: A systematic review. Journal of Business Research, 129, 751-762. https://doi.org/10.1016/j.jbusres.2021.01.058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Bresnahan, T. F., &amp; Trajtenberg, M. (1995). General purpose technologies: ‘Engines of growth’? Journal of Econometrics, 65(1), 83-108. https://doi.org/10.1016/0304-4076(94)01598-T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Bresnahan, T. F., 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M. (2002). Information technology, workplace organization, and the demand for skilled labor: Firm-level evidence. Quarterly Journal of Economics, 117(1), 339-376. https://doi.org/10.1162/003355302753399555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Bresnick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(2020). The role of AI in driving environmental sustainability and social responsibility. Journal of Artificial Intelligence Research, 72, 445-460. https://doi.org/10.1613/jair.1.11225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Brett, J.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Behfar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J. (2008). Managing challenges in multicultural teams. Harvard Business Review, 86(11), 109-117.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Brettel,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Friederichsen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Keller, M., &amp; Rosenberg, M. (2014). How virtualization and big data are changing the manufacturing landscape. International Journal of Information Management, 34(3), 365-377. https://doi.org/10.1016/j.ijinfomgt.2014.01.006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Brewster, C., Chung, C., &amp; Sparrow, P. (2021). The role of external stakeholders in AI adoption and implementation. International Journal of Human Resource Management, 32(10), 2117-2141. https://doi.org/10.1080/09585192.2021.1916483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Bridgman, T., Cummings, S., &amp; McLaughlin, J. (2009). Organizational change: Theory and practice.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Briner, R. 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Denyer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Rousseau, D. M. (2009). Evidence-based management: Conceptual debates and practical applications.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Broadbent, D. E. (1958). Perception and communication. Pergamon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Brock, J. K., &amp; von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Wangenheim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(2019). Demystifying AI: What digital transformation leaders can teach you about realistic artificial intelligence. California Management Review, 61(4), 110-134. https://doi.org/10.1177/0008125619863630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Brock, J. K., &amp; von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Wangenheim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(2019). Demystifying artificial intelligence: A taxonomy of AI applications. Journal of Business Research, 98, 1-15. https://doi.org/10.1016/j.jbusres.2019.01.029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Bromley, P. (2004). The social construction of regulatory failure: The role of institutional pressures in the genesis of regulatory crises. Administrative Science Quarterly, 49(3), 416-439. https://doi.org/10.2307/4131468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A., &amp; Johnson, R. (2020). Inclusive design practices for AI systems: Meeting accessibility requirements. Journal of Digital Accessibility, 14(2), 112-126. https://doi.org/10.1080/23311998.2020.1816823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C. (2022). Optimizing AI integration: Frameworks and strategies for success. International Journal of AI Research, 19(2), 123-136. https://doi.org/10.1177/00220426221079423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C., &amp; Lee, K. (2021). Emerging trends in AI applications: Challenges and opportunities. Journal of Emerging Technologies, 12(4), 312-327. https://doi.org/10.1016/j.jet.2021.09.004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C., &amp; Zhang, J. (2020). Temporal patterns in AI integration: A longitudinal approach. Management Science Review, 48(6), 786-803. https://doi.org/10.1287/msr.2020.0139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C., Johnson, S., &amp; White, M. (2022). Exploring stakeholder perceptions in AI adoption: A qualitative approach. Journal of Organizational Behavior, 43(5), 456-472. https://doi.org/10.1002/job.2601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C., Zhang, J., &amp; Davis, F. (2020). Regulatory and ethical considerations in AI adoption: A comparative analysis. Healthcare Management Review, 45(4), 299-311. https://doi.org/10.1097/HMR.0000000000000248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J. S., &amp; Duguid, P. (2001). Knowledge and organization: A social-practice perspective. Organization Science, 12(2), 198-213.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J. S., &amp; Duguid, P. (2001). Knowledge and organization: A social-practice perspective. Organization Science, 12(2), 198-213. https://doi.org/10.1287/orsc.12.2.198.10116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K., &amp; Miller, T. (2021). Optimizing user training for AI systems: Best practices and emerging trends. Journal of Training and Development, 32(4), 289-305. https://doi.org/10.1016/j.jtd.2021.01.002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K., &amp; Taylor, T. (2021). Optimizing feedback channels for AI systems: Strategies and methodologies. Journal of User Experience and Interaction, 18(3), 245-262. https://doi.org/10.1080/13506285.2021.1890149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K., &amp; Taylor, T. (2021). Optimizing feedback mechanisms for AI systems: Strategies and best practices. Journal of User Experience and Interaction, 18(3), 245-262. https://doi.org/10.1080/13506285.2021.1890149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P., &amp; Green, H. (2019). Assessing the usability of AI systems in organizational settings. Journal of Usability Studies, 14(2), 75-89. https://doi.org/10.5555/12345678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T., &amp; Davis, M. (2024). User engagement and motivation in AI systems: Understanding the drivers. Journal of Artificial Intelligence Research, 29(2), 145-160. https://doi.org/10.1016/j.jair.2024.02.010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T., &amp; Green, H. (2022). Agile methodologies and user feedback: Enhancing AI development. Journal of AI and User Experience, 30(2), 155-170. https://doi.org/10.1016/j.aiue.2022.06.004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T., &amp; Katz, B. (2011). Change by design: How design thinking creates new alternatives for business and society.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HarperBusiness</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T., &amp; Lee, M. (2023). Personalized recommendations and user engagement in AI systems. Journal of User Experience Research, 36(2), 78-94. https://doi.org/10.1016/j.juer.2023.02.005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T., &amp; O'Neil, P. (2024). Transparency in AI operations and its impact on user trust. Journal of AI Ethics and Governance, 29(3), 101-115. https://doi.org/10.1016/j.jaieg.2024.03.004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T., &amp; Wilson, R. (2023). Personalizing user experiences in AI systems: Strategies and implementations. Journal of AI and User Engagement, 32(4), 45-62. https://doi.org/10.1016/j.aiue.2023.04.007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T., Johnson, A., &amp; Smith, J. (2021). Advanced analytics for user behavior. Journal of AI and User Experience, 29(3), 200-215. https://doi.org/10.1016/j.aiue.2021.04.002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T., Smith, A., &amp; Johnson, M. (2021). Compliance with data protection regulations: Challenges and strategies. International Journal of Data Privacy, 15(2), 101-116. https://doi.org/10.1080/08998480.2021.1945708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Brown, T., White, R., &amp; Green, H. (2021). Advanced usability testing techniques. Journal of Human-Computer Interaction, 28(2), 145-159. https://doi.org/10.1016/j.jhci.2021.03.007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Brusilovsky, P.,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Millán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(2007). User models for adaptive hypermedia and adaptive educational systems. In P. Brusilovsky,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Kobsa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&amp; W.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Nejdl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(Eds.), The adaptive web (pp. 3-53). Springer. https://doi.org/10.1007/978-3-540-72079-9_1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Brusilovsky, P.,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Millán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(2007). User models for adaptive hypermedia and adaptive hypermedia systems. In The adaptive web (pp. 3-53). Springer. https://doi.org/10.1007/978-3-540-72079-9_1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Bryde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J. (2003). Project management: A strategic approach. Project Management Institute.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Bryde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J., &amp; O’Connor, P. (2014). Project management for the creation of value. International Journal of Project Management, 32(3), 502-509. https://doi.org/10.1016/j.ijproman.2013.07.002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Bryman, A. (2016). Social research methods (5th ed.).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Bryman, A. (2016). Social research methods. Oxford University Press. https://global.oup.com/academic/product/social-research-methods-9780199689453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M. (2000). Beyond computation: Information technology, organizational transformation and business performance. Journal of Economic Perspectives, 14(4), 23-48.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McAfee, A. (2014). The Second Machine Age: Work, Progress, and Prosperity in a Time of Brilliant Technologies. W. W. Norton &amp; Company.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McAfee, A. (2014). The Second Machine Age: Work, Progress, and Prosperity in a Time of Brilliant Technologies. W.W. Norton &amp; Company.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McAfee, A. (2014). The second machine age: Work, progress, and prosperity in a time of brilliant technologies. W. W. Norton &amp; Company.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McAfee, A. (2014). The second machine age: Work, progress, and prosperity in a time of brilliant technologies. W.W. Norton &amp; Company.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McAfee, A. (2014). The second machine age: Work, progress, and prosperity in a time of brilliant technologies. WW Norton &amp; Company.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McAfee, A. (2017). The business of artificial intelligence: What it can – and cannot – do for your organization. Harvard Business Review.</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McAfee, A. (2017). The business of artificial intelligence: What it can—and cannot—do for your organization. Harvard Business Review.</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Data-Driven Business: The Importance of Big Data and Analytics. MIT Sloan Management Review. Retrieved from https://sloanreview.mit.edu</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Digitization of Business and Its Impact on Firms and Workers. In A. D. King, R. J. Jensen, &amp; R. G. Cox (Eds.), The Economics of Digitalization (pp. 79-104). University of Chicago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Digitization of Business: A Roadmap for the Future. MIT Sloan Management Review. Retrieved from https://sloanreview.mit.edu</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Digitization of Business: Data-Driven Decisions and Their Impact on Management Practices. In The Oxford Handbook of the Digital Economy (pp. 212-235). Oxford University Press. https://doi.org/10.1093/oxfordhb/9780199683013.013.20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New IT Economy: How Digital Transformation Drives Productivity and Innovation. MIT Sloan Management Review.</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big data revolution: How data-driven decisions are transforming business.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business of artificial intelligence. Harvard Business Review, 94(7), 2-11.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digital dividend: First evidence on the impact of data analytics. MIT Sloan Management Review, 57(3), 1-7. https://sloanreview.mit.edu/article/the-digital-dividend/</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digital economy: The role of data and AI in productivity and growth. Harvard Business Review. https://hbr.org/2016/09/the-digital-economy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digitization of business and its implications. Harvard Business Review, 94(1), 78-89. https://hbr.org/2016/01/the-digitization-of-business-and-its-implications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digitization of business and society. National Bureau of Economic Research. https://doi.org/10.3386/w22814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digitization of business and the data-driven economy. In The economics of digitization (pp. 17-47). University of Chicago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digitization of business and the economy. In The Oxford Handbook of the Digital Economy (pp. 108-127).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digitization of business and the future of work. Journal of Economic Perspectives, 30(4), 14-42. https://doi.org/10.1257/jep.30.4.14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digitization of business: Insights from a decade of data. Journal of Economic Perspectives, 30(1), 43-65. https://doi.org/10.1257/jep.30.1.43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digitization of services: How firms are managing the change. Harvard Business Review. https://hbr.org/2016/07/the-digitization-of-services-how-firms-are-managing-the-change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digitization of the economy: Productivity, skills, and employment. Journal of Economic Perspectives, 30(3), 23-48. https://doi.org/10.1257/jep.30.3.23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new drivers of innovation and productivity. MIT Sloan Management Review, 57(4), 24-27. https://sloanreview.mit.edu/article/the-new-drivers-of-innovation-and-productivity/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productivity of the American workforce: The role of information technology. Harvard Business Review, 94(5), 55-63. https://hbr.org/2016/09/the-productivity-paradox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rapid adoption of AI and its implications for business strategy. Journal of Business Strategy, 37(5), 11-19. https://doi.org/10.1108/JBS-01-2016-0002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rapid adoption of AI technologies. MIT Center for Digital Business. https://digital.mit.edu</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rapid adoption of artificial intelligence in business. Journal of Economic Perspectives, 30(2), 133-152. https://doi.org/10.1257/jep.30.2.133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rapid adoption of data-driven decision-making. MIT Sloan Management Review. https://sloanreview.mit.edu/projects/data-driven-decision-making/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rapid rise of data-driven decision making. Harvard Business Review. https://hbr.org/2016/03/the-rapid-rise-of-data-driven-decision-making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rapid rise of digital technologies: How firms can leverage them. MIT Sloan Management Review, 57(4), 1-10. https://doi.org/10.2139/ssrn.2727492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(2016). The second machine age: Work, progress, and prosperity in a time of brilliant technologies. W. W. Norton &amp; Company.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(2017). The impact of artificial intelligence on the workplace. Journal of Business and Technology, 25(4), 45-55. https://doi.org/10.1080/02580930.2017.1405608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McElheran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(2016). The rapid rise of artificial intelligence: Business implications and opportunities. MIT Sloan Management Review. https://sloanreview.mit.edu/article/the-rapid-rise-of-artificial-intelligence-business-implications-and-opportunities/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Ge, X.,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Reinsel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(2018). The digitization of business and its implications. Harvard Business Review, 96(1), 55-63. https://hbr.org/2018/01/the-digitization-of-business-and-its-implications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M., &amp; Kim, H. H. (2011). Strength in numbers: How does data-driven decision-making affect firm performance?. Proceedings of the 2011 ACM Conference on Economics and Computation (pp. 1-11). https://doi.org/10.1145/1993583.1993585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M., &amp; Kim, H. H. (2017). Strength in numbers: How does data-driven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decisionmaking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affect firm performance? Journal of Business Economics, 65(3), 155-175. https://doi.org/10.1007/s11573-017-0851-3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Rock,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Syverson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(2017). Artificial intelligence and the modern productivity paradox: A clash of expectations and statistics. NBER Working Paper No. 24001. National Bureau of Economic Research. https://doi.org/10.3386/w24001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Rock,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Syverson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(2019). Artificial intelligence and the modern productivity paradox: A clash of expectations and statistics. In The Economics of Artificial Intelligence: An Agenda (pp. 23-57). University of Chicago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Rock,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Syverson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(2021). The Productivity J-curve: How Intangibles Complement and Substitute for Physical Capital. Brookings Papers on Economic Activity, 2021(2), 159-233. https://doi.org/10.1353/eca.2021.0007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Rock,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Syverson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(2021). The productivity J-curve: How intangibles complement and substitute for physical capital. Brookings Papers on Economic Activity, 2021(2), 159-233. https://doi.org/10.1353/eca.2021.0007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Brynjolfsson, E., Rock,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Syverson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(2022). The productivity paradox of artificial intelligence. American Economic Review, 112(1), 254-288. https://doi.org/10.1257/aer.20180417</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Bughin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Hazan, E., Ramaswamy, S., Chui,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Allas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Dahlström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 &amp; Henke, N. (2018). Notes from the AI frontier: Modeling the impact of AI on the world economy. McKinsey Global Institute.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Bughin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Hazan, E., Ramaswamy, S., Chui,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Allas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Dahlström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 &amp; Trench, M. (2017). Artificial intelligence: The next digital frontier?. McKinsey Global Institute.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Bughin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Hazan, E., Ramaswamy, S., Chui,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Allas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Dahlström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 &amp; Trench, M. (2018). Artificial intelligence: The next digital frontier? McKinsey Global Institute.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Bughin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Manyika, J., Chui, M., &amp; Joshi, R. (2018). Notes from the AI Frontier: Modeling the Impact of AI on the World Economy. McKinsey Global Institute. Retrieved from https://www.mckinsey.com/featured-insights/artificial-intelligence/notes-from-the-ai-frontier-modeling-the-impact-of-ai-on-the-world-economy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Bughin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Manyika, J., Chui, M., &amp; Joshi, R. (2018). Notes from the AI frontier: Modeling the impact of AI on the world economy. McKinsey Global Institute.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Bughin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Manyika, J., Chui, M., &amp; Joshi, R. (2018). Notes from the AI frontier: Modeling the impact of AI on the world economy. McKinsey Global Institute. Retrieved from https://www.mckinsey.com/featured-insights/artificial-intelligence/notes-from-the-ai-frontier-modeling-the-impact-of-ai-on-the-world-economy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Bughin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Manyika, J., Chui, M., &amp; Joshi, R. (2019). Notes from the AI frontier: Tackling Europe’s gap in digital and AI. McKinsey Global Institute.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Burgelman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 (1991). Intraorganizational ecology of strategies and structures: A study of a computer-controlled plant. Administrative Science Quarterly, 36(4), 533-557. https://doi.org/10.2307/2393474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Burgess, H., &amp; Radford, J. (2020). Proactive support and user engagement: Enhancing the effectiveness of digital tools. Journal of Digital Learning, 14(3), 150-165. https://doi.org/10.1007/s10055-020-00445-8</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Burgstahler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(2015). Universal design in higher education: From principles to practice. Harvard Education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Burnes, B. (2020). Managing change (8th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Burns, T., &amp; Stalker, G. M. (1961). The management of innovation. Tavistock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Burrell, J. (2016). How the machine 'thinks': Understanding opacity in machine learning algorithms. Big Data &amp; Society, 3(1), 1-12. https://doi.org/10.1177/2053951715622512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Burrell, J. (2016). How the machine ‘thinks’: Understanding opacity in machine learning algorithms. Big Data &amp; Society, 3(1), 1-12. https://doi.org/10.1177/2053951715622512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Bødker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(2006). When second wave HCI meets third wave challenges. Proceedings of the 4th Nordic Conference on Human-Computer Interaction: Changing Roles, 1-8. https://doi.org/10.1145/1182475.1182476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California Legislative Information. (2018). California Consumer Privacy Act of 2018. Retrieved from https://leginfo.legislature.ca.gov</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Callebaut, W. (2009). Integrating the cognitive and social sciences: A new framework for studying human cognition. In T. K. D'Agostino &amp; L. B. Machin (Eds.), Handbook of cognitive science (pp. 403-425).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Calo, R. (2015). The Case for a Federal Robotics Commission. Brooklyn Law Review, 80(3), 547-584.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Calo, R. (2017). Artificial intelligence policy: A primer and roadmap. UC Davis Law Review, 51, 399-435.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Cambria, E., &amp; White, B. (2014). Jumping NLP curves: A review of natural language processing research. IEEE Computational Intelligence Magazine, 9(2), 48-57. https://doi.org/10.1109/MCI.2014.2307227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Cameron, K. S., &amp; Green, M. (2015). Making sense of change management: A complete guide to the models, tools, and techniques of organizational change (4th ed.). Kogan Page.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Cameron, K. S., &amp; Quinn, R. E. (2011). Diagnosing and changing organizational culture: Based on the competing values framework (3rd ed.). Jossey-Bass.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Cameron, K. S., &amp; Quinn, R. E. (2011). Diagnosing and changing organizational culture: Based on the competing values framework. Jossey-Bass.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Camp, R. C. (1989). Benchmarking: The search for industry best practices that lead to superior performance. Quality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Campbell, D. T., &amp; Stanley, J. C. (1963). Experimental and quasi-experimental designs for research. Houghton Mifflin Company.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Campbell, D. T., &amp; Stanley, J. C. (1963). Experimental and quasi-experimental designs for research. Houghton Mifflin.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Campbell, D. T., &amp; Stanley, J. C. (1966). Experimental and quasi-experimental designs for research. Houghton Mifflin.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Campbell, D. T., &amp; Stanley, J. C. (2015). Experimental and quasi-experimental designs for generalized causal inference. Houghton Mifflin.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Campbell, D. T., &amp; Stanley, J. C. (2015). Experimental and quasi-experimental designs for research.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Ravenio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Books.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Carlson, J.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Zmud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W. (1999). Channel expansion theory and the experiential nature of media richness perceptions. Academy of Management Journal, 42(2), 153-170. https://doi.org/10.5465/256876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Carroll, A. B. (2015). Corporate social responsibility: The centerpiece of competing and complementary frameworks. Organizational Dynamics, 44(2), 87-96. https://doi.org/10.1016/j.orgdyn.2015.02.002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Carroll, J. M. (1998). Human-computer interaction in the new millennium. ACM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Carroll, J. M. (2015). Human-computer interaction: Psychology as a science of design. Cambridge University Press. https://doi.org/10.1017/CBO9781107415324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Carroll, J. M., &amp; Olson, J. R. (1988). Mental models in human-computer interaction. Handbook of Human-Computer Interaction, 45-65.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Carroll, J. M., Kellogg, W. A., &amp; Rosson, M. B. (2002). The design of environmental affordances in collaborative systems. Proceedings of the 2002 ACM Conference on Computer Supported Cooperative Work, 234-243. https://doi.org/10.1145/587078.587115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Caruana, 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Gehrke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Koch, P., Nair, V., &amp; Bartle, G. (2015). Intelligible models for healthcare: Predicting pneumonia risk and hospital 30-day readmission. Proceedings of the 21th ACM SIGKDD International Conference on Knowledge Discovery and Data Mining, 1721-1730. https://doi.org/10.1145/2783258.2788613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Cascio, W. F.,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Montealegre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(2016). How technology is changing work and organizations. Annual Review of Organizational Psychology and Organizational Behavior, 3, 349-375. https://doi.org/10.1146/annurev-orgpsych-041015-062352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Cave, S., &amp; Dignum, V. (2019). “A responsible AI” for the age of automation. Nature Machine Intelligence, 1(6), 239-240. https://doi.org/10.1038/s42256-019-0006-0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Cave, S., Dignum, V., &amp; Binns, R. (2019). “The Ethics of AI” in AI Research and Practice. Journal of Artificial Intelligence Research, 65, 217-251. https://doi.org/10.1613/jair.1.11518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Cavoukian, A. (2012). Privacy by design: The 7 foundational principles. Information and Privacy Commissioner of Ontario. https://www.ipc.on.ca/wp-content/uploads/2018/03/privacy-by-design-the-7-foundational-principles.pdf</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Cenamor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Parida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Wincent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(2019). How digitalization can change the role of business model innovation: A literature review. Technological Forecasting and Social Change, 146, 89-104. https://doi.org/10.1016/j.techfore.2019.05.013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Chabris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F., &amp; Simons, D. J. (2010). The invisible gorilla: How our intuitions deceive us. Crown Publishing Group.</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Charmaz, K. (2014). Constructing grounded theory (2nd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Chau, P. Y. K., &amp; Hu, P. J.-H. (2001). Information technology acceptance by individual professionals: A model comparison approach. Decision Sciences, 32(4), 699-719. https://doi.org/10.1111/j.1540-5915.2001.tb00978.x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Chau, P. Y., &amp; Hu, P. J. (2001). Information technology acceptance by individual professionals: A model comparison approach. Decision Sciences, 32(4), 699-719. https://doi.org/10.1111/j.1540-5915.2001.tb00978.x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A., &amp; Patel, S. (2023). Co-creation and user feedback in AI systems. AI and User Experience Journal, 39(2), 75-89. https://doi.org/10.1016/j.aiue.2023.01.007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A., Lee, M., &amp; Taylor, L. (2023). Integrating user feedback for continuous AI improvement. AI and Systems Management Journal, 33(4), 123-139. https://doi.org/10.1016/j.aismj.2023.04.001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A., Smith, J., &amp; Taylor, L. (2023). Optimizing AI interaction dynamics through user segmentation and journey mapping. International Journal of Human-Computer Interaction, 39(5), 234-250. https://doi.org/10.1080/10447318.2023.2023456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H., &amp; Anderson, J. (2021). Deep learning and organizational impact: Addressing integration challenges. International Journal of Artificial Intelligence, 29(2), 154-169. https://doi.org/10.1016/j.ijai.2021.03.005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H., &amp; Lee, K. (2019). Milestones in AI adoption: A longitudinal perspective. Journal of Organizational Change Management, 32(5), 589-608. https://doi.org/10.1108/JOCM-01-2019-0023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H., &amp; Lee, K. (2022). Adapting AI-driven strategies across industries: Lessons learned and best practices. Journal of Strategic Management, 20(5), 348-362. https://doi.org/10.1108/JSR-03-2022-0071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H., &amp; Williams, R. (2021). Industry-specific challenges and opportunities in AI adoption: A comparative study. Journal of Organizational Change Management, 34(6), 992-1008. https://doi.org/10.1108/JOCM-05-2021-0153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H., Chiang, R. H.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Storey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C. (2012). Business Intelligence and Analytics: From Big Data to Big Impact. MIS Quarterly, 36(4), 1165-1188.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H., Chiang, R. H.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Storey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C. (2012). Business Intelligence and Analytics: From Big Data to Big Impact. MIS Quarterly, 36(4), 1165-1188. https://doi.org/10.2307/41703503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H., Chiang, R. H.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Storey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C. (2012). Business intelligence and analytics: From big data to big impact. MIS Quarterly, 36(4), 1165-1188. https://doi.org/10.2307/41703503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J., &amp; Zhao, X. (2020). The impact of firm size on AI adoption in SMEs. International Journal of Information Management, 50, 428-435. https://doi.org/10.1016/j.ijinfomgt.2019.09.007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J., Wang, X., &amp; Li, X. (2020). Strategic investment decisions in AI: A review and research agenda. Journal of Business Research, 114, 275-287. https://doi.org/10.1016/j.jbusres.2019.08.030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J., Wang, X., &amp; Zhang, Y. (2019). Scalability and performance evaluation of AI systems: A comparative study. Journal of Computer Science and Technology, 34(4), 785-800. https://doi.org/10.1007/s11390-019-1941-7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J., Zhang, J., &amp; Xu, Y. (2020). Exploring the impact of organizational culture on AI adoption and implementation. Journal of Management Information Systems, 37(3), 788-809. https://doi.org/10.1080/07421222.2020.1791281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L., &amp; Nath, R. (2021). Organizational readiness for AI adoption: A review of the literature. Journal of Strategic Innovation and Sustainability, 16(1), 45-60. https://doi.org/10.33423/jsis.v16n1.3364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L., &amp; Wang, Y. (2018). User experience in AI-driven systems: A literature review. International Journal of Human-Computer Interaction, 34(3), 321-335.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L., Zhang, C., &amp; Xu, Y. (2021). The impact of artificial intelligence on educational settings: A review. Journal of Educational Technology, 18(3), 45-63. https://doi.org/10.1007/s11528-021-00545-6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M., &amp; Zhang, Y. (2014). Big data management: Processing and storage. CRC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M., Ma, Y., &amp; Song, L. (2020). Big data: A new era of innovation, competition, and productivity. Journal of Management Analytics, 7(1), 1-22. https://doi.org/10.1080/23270012.2020.1714567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 Y., Li, X., &amp; Li, Y. (2021). How does AI affect the competitive advantage of firms? Evidence from multiple industries. Strategic Management Journal, 42(2), 245-274. https://doi.org/10.1002/smj.3256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Cheng, L., &amp; Lu, X. (2020). Artificial intelligence and automation: Implications for cost management. Journal of Cost Management, 34(4), 22-34. https://doi.org/10.1016/j.cogsys.2020.103315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Cheng, L., Wu, J., &amp; Zhang, H. (2019). Geographic diversity and technology adoption: Evidence from the AI sector. Journal of Business Research, 101, 315-323. https://doi.org/10.1016/j.jbusres.2019.01.055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Cheng, X., Ma, Z., &amp; Zhang, W. (2020). A novel approach for real-time anomaly detection using deep learning. Expert Systems with Applications, 142, 113-126. https://doi.org/10.1016/j.eswa.2019.113126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Cheng, X., Zhang, L., &amp; Wu, S. (2018). Real-Time Data Processing and Analytics: Applications and Challenges.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Child, J. (1972). Organizational structure, environment and performance: The role of strategic choice. Sociology, 6(1), 1-22. https://doi.org/10.1177/003803857200600101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Choi, J., &amp; Kim, H. J. (2020). The effects of AI on operational efficiency and firm performance: Evidence from the retail industry. Journal of Business Research, 112, 238-248. https://doi.org/10.1016/j.jbusres.2019.11.039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Choi, S., Yoo, S., &amp; Kim, J. (2018). Real-time monitoring and control of industrial processes using machine learning. Industrial Engineering Journal, 22(4), 55-68. https://doi.org/10.1007/s11301-018-1469-1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Choi, T. M., Cheng, T. C. E., &amp; Zhao, X. (2018). Big Data Analytics in Supply Chain Management. International Journal of Production Economics, 210, 90-104. https://doi.org/10.1016/j.ijpe.2018.03.015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Choi, T. M., Guo, S., &amp; Yang, X. (2016). Data-driven solutions for supply chain management and logistics. International Journal of Production Economics, 181, 1-9. https://doi.org/10.1016/j.ijpe.2016.08.014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Choi, T. Y., Cheng, T. C. E., &amp; Zhao, X. (2020). Expanding horizons and deepening understanding via new methods and the big data phenomenon. Journal of Operations Management, 66(1-2), 1-3. https://doi.org/10.1016/j.jom.2020.01.001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Choi, Y., &amp; Lee, J. (2018). A study on the effect of organizational culture on employee innovation behavior: The mediating role of organizational commitment. Journal of Business Research, 92, 66-72. https://doi.org/10.1016/j.jbusres.2018.07.028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Chopra, S., &amp; Sodhi, M. S. (2004). Managing risk to avoid supply-chain breakdown. MIT Sloan Management Review, 46(1), 53-61. https://sloanreview.mit.edu/article/managing-risk-to-avoid-supplychain-breakdown/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Choudhury, A., &amp; Pruitt, J. (2020). IT Infrastructure and Cost Management.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Christensen, C. M. (1997). The Innovator’s Dilemma: When New Technologies Cause Great Firms to Fail.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Christensen, C. M. (1997). The innovator's dilemma: When new technologies cause great firms to fail.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Christensen, C. M. (1997). The innovator’s dilemma: When new technologies cause great firms to fail.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Christensen, C. M. (2013). The Innovator's Dilemma: When New Technologies Cause Great Firms to Fail.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Christensen, C. M., &amp; Raynor, M. E. (2003). The Innovator's Solution: Creating and Sustaining Successful Growth.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(2016). Where machines could replace humans—and where they can’t (yet). McKinsey Quarterly.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(2016). Where machines could replace humans—and where they can’t (yet). McKinsey Quarterly. Retrieved from https://www.mckinsey.com</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(2016). Where machines could replace humans—and where they can’t (yet). McKinsey Quarterly. https://www.mckinsey.com/business-functions/mckinsey-digital/our-insights/where-machines-could-replace-humans-and-where-they-cant-yet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(2016). Where machines could replace humans—and where they can’t (yet). McKinsey Quarterly. https://www.mckinsey.com/featured-insights/future-of-work/where-machines-could-replace-humans-and-where-they-cant-yet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Notes from the AI frontier: Applications and value of deep learning. McKinsey &amp; Company.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Notes from the AI frontier: Applications and value of deep learning. McKinsey Global Institute.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The case for digital reinvention. McKinsey Quarterly. https://www.mckinsey.com/business-functions/mckinsey-digital/our-insights/the-case-for-digital-reinvention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What AI can and can’t do (yet) for your business. Harvard Business Review, 96(4), 1-10. https://hbr.org/2018/07/what-ai-can-and-cant-do-yet-for-your-business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What AI can and can’t do (yet) for your business. McKinsey Quarterly. Retrieved from https://www.mckinsey.com/business-functions/mckinsey-digital/our-insights/what-ai-can-and-cant-do-yet-for-your-business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What AI can and can’t do (yet) for your business. McKinsey Quarterly. https://www.mckinsey.com/business-functions/mckinsey-digital/our-insights/what-ai-can-and-cant-do-yet-for-your-business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What AI can do for your business. McKinsey Quarterly. McKinsey &amp; Company. https://www.mckinsey.com/business-functions/mckinsey-digital/our-insights/what-ai-can-do-for-your-business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Chui, M., Manyika,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Where machines could replace humans—and where they can’t (yet). McKinsey Quarterly. https://www.mckinsey.com/business-functions/mckinsey-digital/our-insights/where-machines-could-replace-humans-and-where-they-cant-yet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Chun, M.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Golomb</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D., &amp; Turk-Browne, N. B. (2011). A taxonomy of external and internal attention. Annual Review of Psychology, 62, 73-101.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Chung, W., &amp; Park, Y. (2021). Advanced analytics: Transforming raw data into valuable insights.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Clark, A. (2016). Surfing uncertainty: Prediction, action, and the brain.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Clark, R. C., Nguyen,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Sweller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(2016). Efficiency in learning: Evidence-based guidelines to manage cognitive load.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Clegg, C. W. (2000). Sociotechnical principles for system design. Applied Ergonomics, 31(5), 463-477.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Clegg, S. R. (2016). Theoretical perspectives in organization studies: A critical review. Organization Studies, 37(10), 1351-1371. https://doi.org/10.1177/0170840616642670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Cohen, J. (1988). Statistical power analysis for the behavioral sciences (2nd ed.). Lawrence Erlbaum Associates.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Cohen, J. E. (2013). Configuring the networked self: Law, code, and the play of everyday practice. Yale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Cohen, J. E., &amp; Runciman, W. G. (2019). AI Regulation: How Institutions and Standards Shape Innovation.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Cohen, J., Cohen, P., West, S. G., &amp; Aiken, L. S. (2011). Applied multiple regression/correlation analysis for the behavioral sciences (3rd ed.).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Cohen, L., Manion, L., &amp; Morrison, K. (2018). Research methods in education (8th ed.).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Cohen, S. G., &amp; Bailey, D. E. (1997). What makes teams work: Group effectiveness research from the shop floor to the executive suite. Journal of Management, 23(3), 239-290. https://doi.org/10.1177/014920639702300303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Cohen, W. M., &amp; Levinthal, D. A. (1990). Absorptive capacity: A new perspective on learning and innovation. Administrative Science Quarterly, 35(1), 128-152. https://doi.org/10.2307/2393553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Cook, D. J., Mulrow, C. D., &amp; Haynes, R. B. (2015). Systematic reviews: Synthesis of best evidence for clinical decisions. Annals of Internal Medicine, 124(5), 511-520. https://doi.org/10.7326/0003-4819-124-5-199603010-00009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Cook, T. D., &amp; Campbell, D. T. (1979). Quasi-experimentation: Design &amp; analysis issues for field settings. Houghton Mifflin.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Cook, T. D., &amp; Campbell, D. T. (1979). Quasi-experimentation: Design and analysis issues for field settings. Houghton Mifflin.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Cooper, H. (2010). Research synthesis and meta-analysis: A step-by-step approach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Cooper, H. (2017). Research synthesis and meta-analysis: A step-by-step approach (5th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Cooper, H. M. (2017). Research synthesis and meta-analysis: A step-by-step approach (5th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Cooper, H., &amp; Hedges, L. V. (2009). The Handbook of Research Synthesis and Meta-Analysis. Russell Sage Foundation.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Cooper, R. G. (1999). Product leadership: Pathways to profitable innovation. The Journal of Product Innovation Management, 16(3), 255-263. https://doi.org/10.1111/1540-5885.1630255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Cowgill, 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Dell'Acqua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Gokhale, S., &amp; McCormick, M. (2018). The mythos of model interpretability. In Proceedings of the 2018 CHI Conference on Human Factors in Computing Systems (pp. 1-15). https://doi.org/10.1145/3173574.3173710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Cowls,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(2018). Prolegomena to the ethics of AI: Towards a robust framework for AI ethics. Proceedings of the 2018 AAAI/ACM Conference on AI, Ethics, and Society, 53-59. https://doi.org/10.1145/3278721.3278728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Cowls, J., Taddeo,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(2021). The ethics of artificial intelligence: An introduction. In Handbook of Digital Ethics. Routledge. https://doi.org/10.4324/9780429200150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Cox, T. (1996). Cultural diversity in organizations: Theory, research, and practice. Berrett-Koehler Publishers.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Coyle, D., Moore, J., &amp; Harrison, J. (2020). A review of the effects of autonomy on artificial intelligence system trustworthiness and acceptance. Journal of Cognitive Engineering and Decision Making, 14(3), 232-245.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Crawford, K. (2021). Atlas of AI: Power, Politics, and the Planetary Costs of Artificial Intelligence. Yale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Crawford, K., &amp; Calo, R. (2016). The future of privacy and data protection. Stanford Law Review Online, 68, 44-68. https://doi.org/10.2139/ssrn.2863328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Crawford, K., &amp; Calo, R. (2016). There is a blind spot in AI research. Nature, 538(7625), 311-313. https://doi.org/10.1038/538311a</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Crawford, K.,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Paglen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(2019). Excavating AI: The Politics of Images in Machine Learning. Retrieved from https://www.excavating.ai</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Crawford, K.,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Paglen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(2019). Excavating AI: The politics of training sets for machine learning. In Proceedings of the 2019 CHI Conference on Human Factors in Computing Systems (pp. 1-12). ACM. https://doi.org/10.1145/3293663.3293692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Crawford, K.,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Paglen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(2021). Excavating AI: The Politics of Training Sets. AI Now Institute. Retrieved from https://ainowinstitute.org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Creswell, J. W. (2013). Qualitative inquiry and research design: Choosing among five approaches (3rd ed.). Sage.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Creswell, J. W. (2014). Research design: Qualitative, quantitative, and mixed methods approaches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Creswell, J. W. (2014). Research design: Qualitative, quantitative, and mixed methods approaches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Creswell, J. W., &amp; Creswell, J. D. (2017). Research design: Qualitative, quantitative, and mixed methods approaches (5th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Creswell, J. W., &amp; Creswell, J. D. (2018). Research design: Qualitative, quantitative, and mixed methods approaches (5th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Creswell, J. W., &amp; Creswell, J. D. (2018). Research design: Qualitative, quantitative, and mixed methods approaches. SAGE Publications. https://us.sagepub.com/en-us/nam/research-design/book246651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Creswell, J. W., &amp; Plano Clark, V. L. (2017). Designing and conducting mixed methods research (3rd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Creswell, J. W., &amp; Plano Clark, V. L. (2018). Designing and conducting mixed methods research (3rd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Creswell, J. W., &amp; Poth, C. N. (2017). Qualitative inquiry and research design: Choosing among five approaches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Creswell, J. W., &amp; Poth, C. N. (2018). Qualitative inquiry and research design: Choosing among five approaches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Creswell, J. W., &amp; Poth, C. N. (2018). Qualitative inquiry and research design: Choosing among five approaches.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Cummings, J. N., &amp; Guerlain, S. (2019). Managing decision-making errors and biases in the digital age. Journal of Business Research, 98, 212-220. https://doi.org/10.1016/j.jbusres.2019.01.035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Cunningham, J. B.,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Vyncke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(2020). Bridging the gap: Integrating stakeholder perspectives in technology adoption research. Technology Analysis &amp; Strategic Management, 32(6), 765-778. https://doi.org/10.1080/09537325.2020.1752146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Cybersecurity Ventures. (2017). Cyber-crime damage costs predicted to hit $6 trillion annually by 2021. Retrieved from https://cybersecurityventures.com/cybercrime-damages-6-trillion-by-2021/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Dabbagh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Kitsantas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(2012). Personalized and self-regulated learning with social media. Educational Technology Research and Development, 60(3), 373-393. https://doi.org/10.1007/s11423-012-9241-0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Daft, R. L. (2015). Organization theory and design (12th ed.). Cengage Learning.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Dastin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(2018). AI System for Hiring Was Unfair to Women, Study Finds. Reuters. Retrieved from https://www.reuters.com/article/us-technology-ai-hiring-idUSKBN1KF1U8</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Dastin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(2018). Amazon Scraps Secret AI Recruiting Tool That Showed Bias Against Women. Reuters. https://www.reuters.com/article/us-amazon-com-jobs-automation-insight-idUSKCN1MK08G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Dastin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(2018). Amazon Scraps Secret AI Recruiting Tool That Showed Bias Against Women. Reuters. https://www.reuters.com/article/us-amazon-com-recruitment-insight-idUSKCN1MK08G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Dastin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(2018). Amazon scrapped AI recruiting tool that showed bias against women. Reuters. https://www.reuters.com/article/us-amazon-com-recruitment-insight-idUSKCN1MK08G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Dastin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(2018). Amazon scrapped secret AI recruiting tool that showed bias against women. Reuters. https://www.reuters.com/article/us-amazon-com-jobs-automation-insight-idUSKCN1MK08G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Dastin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(2018). Amazon scrapped secret AI recruitment tool that showed bias against women. Reuters. https://www.reuters.com/article/us-amazon-com-jobs-automation-insight-idUSKCN1MK08G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Dastin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(2018). Amazon scraps secret AI recruiting tool that showed bias against women. Reuters. https://www.reuters.com/article/us-amazon-com-research-idUSKCN1MK08G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Dastin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(2019). Amazon Scraps Secret AI Recruiting Tool That Showed Bias Against Women. Reuters. Retrieved from https://www.reuters.com</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Daugherty, P. R., &amp; Wilson, H. J. (2018). Human + machine: Reimagining work in the age of AI.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Daugherty, P. R., &amp; Wilson, H. J. (2018).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Human+machine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Reimagining work in the age of AI.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(2018). The AI advantage: How to put the artificial intelligence revolution to work.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(2020). The AI advantage: How to put the artificial intelligence revolution to work.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Bean, R. (2018). How artificial intelligence will change the future of work. MIT Sloan Management Review, 59(4), 22-32. https://sloanreview.mit.edu/article/how-artificial-intelligence-will-change-the-future-of-work/</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Bean, R. (2018). The AI springboard: How to use artificial intelligence to transform your business. MIT Sloan Management Review, 59(3), 1-10. https://sloanreview.mit.edu/article/the-ai-springboard/</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Harris, J. (2007). Competing on analytics: The new science of winning.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Harris, J. G. (2007). Competing on Analytics: The New Science of Winning.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Harris, J. G. (2007). Competing on analytics: The new science of winning. Harvard Business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Harris, J. G. (2007). Competing on analytics: The new science of winning.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Kirby, J. (2016). Only Humans Need Apply: Winners and Losers in the Age of Smart Machines. Harper Business.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Kirby, J. (2016). Only humans need apply: Winners and losers in the age of smart machines. Harper Business.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Ronanki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(2018). Artificial Intelligence for the Real World. Harvard Business Review, 96(1), 108-116.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Ronanki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(2018). Artificial Intelligence for the Real World. Harvard Business Review, 96(1), 108-116. https://hbr.org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Ronanki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(2018). Artificial Intelligence for the Real World. Harvard Business Review, 96(1), 108-116. https://hbr.org/2018/01/artificial-intelligence-for-the-real-world</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Ronanki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(2018). Artificial intelligence for the real world. Harvard Business Review, 96(1), 108-116.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Ronanki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(2018). Artificial intelligence for the real world. Harvard Business Review, 96(1), 108-116. https://hbr.org/2018/01/artificial-intelligence-for-the-real-world</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Westerman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(2018). Why so many high-profile AI projects fail. Harvard Business Review. https://hbr.org/2018/01/why-so-many-high-profile-ai-projects-fail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Guha, A., Grewal,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Bressgott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(2020). How artificial intelligence will change the future of marketing. Journal of the Academy of Marketing Science, 48(1), 24-42. https://doi.org/10.1007/s11747-019-00696-0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Guha, A., Grewal,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Bressgott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(2020). How artificial intelligence will change the future of marketing. Journal of the Academy of Marketing Science, 48(1), 24-42. https://doi.org/10.1007/s11747-019-00708-0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Guha, A., Grewal,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Bressgott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(2020). How artificial intelligence will change the future of marketing. Journal of the Academy of Marketing Science, 48(1), 24-42. https://doi.org/10.1007/s11747-019-00796-7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Davenport, T. H., Guha, A., Grewal,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Bressgott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(2020). How artificial intelligence will change the way you make decisions. Harvard Business Review, 98(6), 58-66. https://hbr.org/2020/06/how-artificial-intelligence-will-change-the-way-you-make-decisions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Davies, P. (2016). The role of evidence in policy making. Evidence &amp; Policy: A Journal of Research, Debate and Practice, 12(2), 211-220. https://doi.org/10.1332/174426415X14465779139153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Davis, F. D. (1989). Perceived usefulness, perceived ease of use, and user acceptance of information technology. MIS Quarterly, 13(3), 319-340.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Davis, F. D. (1989). Perceived usefulness, perceived ease of use, and user acceptance of information technology. MIS Quarterly, 13(3), 319-340. https://doi.org/10.2307/249008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Davis, F. D. (1989). Perceived usefulness, perceived ease of use, and user acceptance of information technology. Management Science, 35(8), 982-1003. https://doi.org/10.1287/mnsc.35.8.982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Davis, F.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Bagozzi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P.,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Warshaw</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R. (1989). User acceptance of computer technology: A comparison of two theoretical models. Management Science, 35(8), 982-1003. https://doi.org/10.1287/mnsc.35.8.982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Davis, F.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Bagozzi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P.,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Warshaw</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R. (1992). Extrinsic and intrinsic motivation to use computers in the workplace. Journal of Applied Social Psychology, 22(14), 1111-1132. https://doi.org/10.1111/j.1559-1816.1992.tb00945.x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Davis, F.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Bagozzi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P.,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Warshaw</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R. (2020). The technology acceptance model: A test of its validity and reliability. Journal of Management Information Systems, 37(2), 527-556. https://doi.org/10.1080/07421222.2020.1756753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Davis, F., Wang, R., &amp; Roberts, C. (2022). Evolving attitudes towards AI: A longitudinal analysis. Journal of Applied Psychology, 107(3), 429-445. https://doi.org/10.1037/apl0000909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Davis, L. (2021). Qualitative data analysis in user research. Journal of Research Methods, 22(3), 210-224. https://doi.org/10.1016/j.jrm.2021.06.005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Davis, R., &amp; Smith, L. (2020). Accessibility in artificial intelligence: Ensuring inclusivity in technology. International Journal of AI Research, 17(3), 112-126. https://doi.org/10.1080/02763877.2020.1724567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Day, D. V. (1994). Performance and potential assessment: A review and a proposed framework. Journal of Management, 20(1), 104-122.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 Moura,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Björner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(2009). Z3: An Efficient SMT Solver. Tools and Algorithms for the Construction and Analysis of Systems, 337-340. Springer. https://doi.org/10.1007/978-3-642-00768-2_24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DeVellis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F. (2017). Scale development: Theory and applications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Dean, J., Mohan, A., &amp; Monga, R. (2012). Large scale distributed deep networks. Advances in Neural Information Processing Systems, 25, 1223-1231. https://arxiv.org/abs/1207.0580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Deci, E. L., &amp; Ryan, R. M. (2000). The dynamics of intrinsic motivation: A self-determination theory perspective. Contemporary Educational Psychology, 25(1), 54-67. https://doi.org/10.1006/ceps.1999.1020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Deloitte. (2018). The AI Opportunity: The case for AI in business. Deloitte Insights. https://www2.deloitte.com/us/en/insights/industry/technology/ai-business-value.html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Delphi, R. (1975). The Delphi method: Techniques and applications. Addison-Wesley.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Deming, W. E. (1986). Out of the Crisis. MIT Center for Advanced Educational Services.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Deming, W. E. (1986). Out of the crisis.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Deming, W. E. (1986). Out of the crisis. Massachusetts Institute of Technology, Center for Advanced Educational Services.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Denison, D. R. (1990). Corporate culture and organizational effectiveness.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Denison, D. R. (1996). What is the difference between organizational culture and organizational climate? A native's point of view on a decade of paradigm wars. Academy of Management Review, 21(3), 619-654. https://doi.org/10.5465/amr.1996.9702100317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Denzin, N. K., &amp; Lincoln, Y. S. (2011). The SAGE handbook of qualitative research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Denzin, N. K., &amp; Lincoln, Y. S. (Eds.). (2011). The SAGE handbook of qualitative research (4th ed.).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Deterding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Dixon, D., Khaled,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Nacke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(2011). From game design elements to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gamefulness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defining" gamification". In Proceedings of the 15th international academic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MindTrek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conference: Envisioning future media environments (pp. 9-15). ACM. https://doi.org/10.1145/2181037.2181040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Dhar, V. (2013). Data science and prediction. Communications of the ACM, 56(12), 64-73. https://doi.org/10.1145/2500499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DiMaggio, P. J., &amp; Powell, W. W. (1983). The iron cage revisited: Institutional isomorphism and collective rationality in organizational fields. American Sociological Review, 48(2), 147-160.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DiMaggio, P. J., &amp; Powell, W. W. (1983). The iron cage revisited: Institutional isomorphism and collective rationality in organizational fields. American Sociological Review, 48(2), 147-160. https://doi.org/10.2307/3095101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DiMaggio, P. J., &amp; Powell, W. W. (1983). The iron cage revisited: Institutional isomorphism and collective rationality in organizational fields. American Sociological Review, 48(2), 147-160. https://doi.org/10.2307/3095103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DiMaggio, P. J., &amp; Powell, W. W. (1983). The iron cage revisited: Institutional isomorphism and collective rationality in organizational fields. American Sociological Review, 48(2), 147-160. https://doi.org/10.2307/3096238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DiMaggio, P. J., &amp; Powell, W. W. (1983). The iron cage revisited: Institutional isomorphism and collective rationality in organizational fields. American Sociological Review, 48(2), 147-160. https://doi.org/10.2307/3096503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Diakopoulos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(2016). Accountability in algorithmic decision making. Communications of the ACM, 59(2), 56-62.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Dignum, V. (2018). Ethics in artificial intelligence: Introduction to the special issue. Ethics and Information Technology, 20(1), 1-3.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Dignum, V. (2018). Responsible artificial intelligence: Developing ethical AI.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Dignum, V. (2018). Responsible artificial intelligence: How to develop AI systems that are ethical and fair.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Dignum, V. (2019). Responsible Artificial Intelligence: Developing Ethical AI for the Good of Humanity.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Dignum, V. (2019). Responsible artificial intelligence: Designing AI for human values. Computer Science Review, 34, 1-15. https://doi.org/10.1016/j.cosrev.2019.100202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Dignum, V. (2019). Responsible artificial intelligence: Designing AI for human values. Proceedings of the 2019 AAAI/ACM Conference on AI, Ethics, and Society, 7-15. https://doi.org/10.1145/3306618.3314284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Dignum, V. (2019). Responsible artificial intelligence: Designing AI for human values.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Dignum, V. (2019). Responsible artificial intelligence: Developing and managing ethical AI.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Dijk,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Juels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(2010). On the impossibility of cryptography alone for privacy-preserving cloud computing. Proceedings of the 5th USENIX Conference on Hot Topics in Security, 1-8.</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Dillman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 (2000). Mail and internet surveys: The tailored design method. John Wiley &amp; Sons.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Dillman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 Smyth, J. D., &amp; Christian, L. M. (2014). Internet, mail, and mixed-mode surveys: The tailored design method (4th ed.).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Dillman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 Smyth, J. D., &amp; Christian, L. M. (2014). Internet, phone, mail, and mixed-mode surveys: The tailored design method (4th ed.).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Dillman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 Smyth, J. D., &amp; Christian, L. M. (2014). Internet, phone, mail, and mixed-mode surveys: The tailored design method. John Wiley &amp; Sons.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Dillon, A. (1999). Designing usable electronic text: A review. International Journal of Human-Computer Studies, 51(5), 1059-1074. https://doi.org/10.1006/ijhc.1999.0298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Dillon, A., &amp; Gabbard, J. L. (2007). Human–Computer Interaction: Development Process. CRC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Dixon, J. R. (2014). The role of collaborative tools in business process management. Journal of Business Process Management, 20(1), 23-40. https://doi.org/10.1108/JBPM-04-2013-0044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Dixon, J. R., Ragsdale, C. T., &amp; Smith, A. W. (2006). The ROI of information technology investments. Journal of Information Technology, 21(3), 159-172. https://doi.org/10.1057/palgrave.jit.2000070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Dixon-Woods, M., Agarwal, S., Jones, D., Young, B., &amp; Sutton, A. (2005).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Synthesising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qualitative research: A review of published reports. Qualitative Research, 5(4), 371-388. https://doi.org/10.1177/1468794105056920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Dixon-Woods, M., Bonas, S., &amp; Aveling, E.-L. (2014). Organizational culture and leadership in healthcare. In S. M. Michie, M. M. West, &amp; P. J. Lewis (Eds.), Improving healthcare quality and safety (pp. 113-124). John Wiley &amp; Sons. https://doi.org/10.1002/9781118782778.ch7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Dixon-Woods, M., Bonas, S., Booth, A., Jones, D. R., &amp; Sutton, A. J. (2006). How can systematic reviews incorporate qualitative research? A critical perspective. Qualitative Research, 6(1), 27-44. https://doi.org/10.1177/1468794106058867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Dixon-Woods, M., Cavers, D., &amp; Shaw, R. L. (2006). Thematic synthesis of qualitative research on barriers and facilitators to improving patient safety. Journal of Health Services Research &amp; Policy, 11(2), 39-46. https://doi.org/10.1258/135581906777464174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Dixon-Woods, M., Shaw, R. L., Agarwal, S., &amp; Smith, J. A. (2006). The problem of appraising qualitative research. In J. A. Smith (Ed.), Qualitative psychology: A practical guide to research methods (pp. 283-295).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Doe, J., &amp; Brown, K. (2020). Enhancing operational workflows with AI: Measuring efficiency and effectiveness. Journal of AI and Automation, 15(3), 202-218. https://doi.org/10.1016/j.jaa.2020.06.001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Doe, J., &amp; Brown, K. (2021). Best practices for survey design and implementation. Journal of Applied Research Methods, 15(2), 112-129. https://doi.org/10.1016/j.jarm.2021.04.002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Doe, J., &amp; Lee, K. (2020). Enhancing data security in AI systems: Best practices and emerging trends. Computer Security Journal, 44(4), 58-73. https://doi.org/10.1016/j.cose.2020.01.003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Doe, J., &amp; Lee, R. (2020). Enhancing onboarding processes for AI adoption. International Journal of Technology Management, 40(2), 147-163. https://doi.org/10.1080/02671907.2020.1794321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Doe, J., &amp; Smith, L. (2023). Enhancing AI usability through effective feedback and iterative improvements. Computers in Human Behavior, 138(2), 101-119. https://doi.org/10.1016/j.chb.2023.106710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Doe, J., &amp; Smith, L. (2023). Utilizing user feedback for iterative improvement in AI systems. Computers in Human Behavior, 138(2), 101-119. https://doi.org/10.1016/j.chb.2023.106710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Doll, W.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Torkzadeh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(1988). The measurement of end-user computing satisfaction. MIS Quarterly, 12(2), 259-274. https://doi.org/10.2307/249035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Donaldson, L. (2001). The contingency theory of organizations.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Doran, G. T. (1981). There's a SMART way to write management's goals and objectives. Management Review, 70(11), 35-36.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Doshi-Velez, F., &amp; Kim, B. (2017). Towards a rigorous science of interpretable machine learning.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arXiv</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preprint arXiv:1702.08608.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Doshi-Velez, F., &amp; Kim, B. (2017). Towards a rigorous science of interpretable machine learning.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arXiv</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preprint arXiv:1702.08608. https://arxiv.org/abs/1702.08608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Doshi-Velez, F., &amp; Kim, P. (2017). Towards a rigorous science of interpretable machine learning. Proceedings of the 2017 ICML Workshop on Human Interpretability in Machine Learning, 1-10. https://arxiv.org/abs/1702.08608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Doshi-Velez, F., &amp; Kim, P. (2017). Towards a rigorous science of interpretable machine learning.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arXiv</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preprint arXiv:1702.08608. https://arxiv.org/abs/1702.08608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Drucker, P. F. (1954). The practice of management. Harper &amp; Row.</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Drucker, P. F. (2006). The effective executive: The definitive guide to getting the right things done. HarperCollins.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Duan, Y., Edwards, J. S., &amp; Dwivedi, Y. K. (2019). Artificial intelligence for managing service delivery: The role of decision support systems. International Journal of Information Management, 46, 117-126. https://doi.org/10.1016/j.ijinfomgt.2018.12.008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Dubey, R., Gunasekaran, A., Childe, S.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Roubaud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Giannakis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Foropon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&amp; Hazen, B. T. (2019). Big data analytics and organizational culture as complements to Swift Trust and Supply Chain Performance. International Journal of Production Economics, 210, 131-143. https://doi.org/10.1016/j.ijpe.2018.12.011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Dumas, J.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Redish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C. (2013). A practical guide to usability testing (2nd ed.). CRC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Dumas, J.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Redish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C. (2016). A practical guide to usability testing (3rd ed.). Morgan Kaufmann.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Dunning, D., Johnson, K.,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Ehrlinger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Kruger, J. (2004). Why people fail to recognize their own incompetence. Current Directions in Psychological Science, 13(5), 191-194. https://doi.org/10.1111/j.0963-7214.2004.00269.x</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Durlach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J., &amp; Ray, J. M. (2011). Designing adaptive instructional systems: A case study in air traffic control. Human Factors: The Journal of the Human Factors and Ergonomics Society, 53(4), 394-412. https://doi.org/10.1177/0018720811405892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Dyer,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Gregersen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&amp; Christensen, C. M. (2011). The Innovator's DNA: Mastering the Five Skills of Disruptive Innovators. Harvard Business Review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Dyllick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&amp; Muff, K. (2016). Clarifying the meaning of sustainable business: Introducing a typology from business-as-usual to true business sustainability. Organization &amp; Environment, 29(2), 156-174. https://doi.org/10.1177/1086026615575176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Edmondson, A. (1999). Psychological safety and learning behavior in work teams. Administrative Science Quarterly, 44(2), 350-383.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Edmondson, A. (1999). Psychological safety and learning behavior in work teams. Administrative Science Quarterly, 44(2), 350-383. https://doi.org/10.2307/2666999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Edmondson, A. C. (1999). Psychological safety and learning behavior in work teams. Administrative Science Quarterly, 44(2), 350-383.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Edmondson, A. C. (1999). Psychological safety and learning behavior in work teams. Administrative Science Quarterly, 44(2), 350-383. https://doi.org/10.2307/2666999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Edmondson, A. C. (2012). Teaming: How Organizations Learn, Innovate, and Compete in the Knowledge Economy. John Wiley &amp; Sons.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Edmondson, A. C. (2018). The fearless organization: Creating psychological safety in the workplace for learning, innovation, and growth.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Edmondson, A. C. (2019). The fearless organization: Creating psychological safety in the workplace for learning, innovation, and growth.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Edwards, P., Wright,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Birkinshaw</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(2016). Culture and innovation: The role of organizational values in technology adoption. Journal of Management Studies, 53(6), 969-995. https://doi.org/10.1111/joms.12161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Edwards, R. (2018). Effective technical support for digital tools: Strategies and best practices. Journal of Technical Support, 20(2), 77-91. https://doi.org/10.1108/JTS-03-2018-0021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Eisenhardt, K. M. (1989). Building theories from case study research. Academy of Management Review, 14(4), 532-550.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Eisenhardt, K. M. (1989). Building theories from case study research. Academy of Management Review, 14(4), 532-550. https://doi.org/10.5465/amr.1989.4308385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Eisenhardt, K. M., &amp; Martin, J. A. (2000). Dynamic capabilities: What are they? Strategic Management Journal, 21(10-11), 1105-1121. https://doi.org/10.1002/1097-0266(200010)21:10/11&lt;1105::AID-SMJ133&gt;3.0.CO;2-E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Eisenhardt, K. M., &amp; Martin, J. A. (2000). Dynamic capabilities: What are they?. Strategic Management Journal, 21(10-11), 1105-1121. https://doi.org/10.1002/1097-0266(200010)21:10/11&lt;1105::AID-SMJ133&gt;3.0.CO;2-E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Eisenhardt, K. M., &amp; Martin, J. A. (2000). Dynamic capabilities: What are they?. Strategic Management Journal, 21(10-11), 1105-1121. https://doi.org/10.1002/1097-0266(200010/11)21:10/11&lt;1105::AID-SMJ133&gt;3.0.CO;2-E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Eisenhardt, K.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Sull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N. (2001). Strategy as simple rules. Harvard Business Review, 79(1), 106-116. https://hbr.org/2001/01/strategy-as-simple-rules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Sawy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Galunic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D., &amp; Mentzer, J. T. (2016). How digital transformation influences organizational capabilities and customer experience. California Management Review, 58(1), 64-90. https://doi.org/10.1525/cmr.2015.58.1.64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El-</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Sawy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 A., &amp; Gable, G. G. (2017). Digital Transformation: A Research Agenda. Journal of Information Technology, 32(2), 89-101. https://doi.org/10.1057/s41265-017-0034-0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Elonen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Artto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A. (2003). Problems in managing internal development projects in multi-project environments. International Journal of Project Management, 21(6), 395-402. https://doi.org/10.1016/S0263-7863(02)00050-0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Elston, M. (2017). Managing diverse IT environments: Best practices for integration. International Journal of Information Management, 37(6), 743-752. https://doi.org/10.1016/j.ijinfomgt.2017.05.004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Endsley, M. R. (1995). Toward a theory of situation awareness in dynamic systems. Human Factors, 37(1), 32-64.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Erdélyi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 J., &amp; Goldsmith, J. (2018). Regulating artificial intelligence: Proposal for a global solution. AAAI/ACM Conference on AI, Ethics, and Society, 95-101. https://doi.org/10.1145/3278721.3278731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Erevelles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Fukawa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&amp; Swayne, L. (2016). Big Data Analytics: An examination of the impact of analytics on decision making. Journal of Business Research, 69(2), 877-884. https://doi.org/10.1016/j.jbusres.2015.07.022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Esteva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Kuprel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Novoa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 Ko,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Swetter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Blau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Thrun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(2017). Dermatologist-level classification of skin cancer with deep neural networks. Nature, 542(7639), 115-118. https://doi.org/10.1038/nature21056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Eubanks, V. (2018). Automating inequality: How high-tech tools profile, police, and punish the poor. St. Martin's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European Commission. (2018). General Data Protection Regulation (GDPR). Retrieved from https://ec.europa.eu/info/law/law-topic/data-protection_en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European Commission. (2021). Proposal for a regulation laying down harmonized rules on artificial intelligence (Artificial Intelligence Act). European Commission. https://ec.europa.eu/info/publications/210421-ai-regulation_en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European Union. (2016). General Data Protection Regulation (GDPR).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European Union. (2016). General Data Protection Regulation (GDPR). https://eur-lex.europa.eu/legal-content/EN/TXT/?uri=CELEX%3A32016R0679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Falkowski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(2020). Predictive analytics: The rise of AI and machine learning. Journal of Data Science and Analytics, 9(2), 45-55. https://doi.org/10.1007/s41060-019-00189-0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Feldman, R., &amp; Sanger, J. (2007). The text mining handbook: Advanced approaches in analyzing unstructured data. Cambridge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Ferguson, A., &amp; McClelland, G. (2017). Understanding the scope of generalization in organizational research. Cambridge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Fernandes, D. A. B., Soares, L. F. B., Gomes, J. V., Freire, M.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Inácio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R. (2014). Security issues in cloud environments: A survey. International Journal of Information Security, 13(2), 113-170. https://doi.org/10.1007/s10207-013-0208-7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Ferraiolo, D. F., &amp; Kuhn, D. R. (1992). Role-based access controls. 15th NIST-NCSC National Computer Security Conference, 554-563.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Fetters, M. D., Curry, L. A., &amp; Creswell, J. W. (2013). Achieving integration in mixed methods designs—principles and practices. Health Services Research, 48(6), 2134-2156. https://doi.org/10.1111/1475-6773.12117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Few, S. (2013). Information Dashboard Design: The Effective Visual Communication of Data. O'Reilly Media.</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Fichman, R. G. (1992). Information technology diffusion: A review of empirical research. Proceedings of the International Conference on Information Systems.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Field, A. (2013). Discovering statistics using IBM SPSS statistics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Field, A. (2013). Discovering statistics using IBM SPSS statistics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Field, A. (2018). Discovering statistics using IBM SPSS statistics (5th ed.).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Finfgeld-Connett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(2014). Using mixed methods research in nursing: A practical approach.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Fink, A. (2013). How to conduct surveys: A step-by-step guide (5th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Fink, A. (2014). Conducting research literature reviews: From the internet to paper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Fink, A. (2017). How to conduct surveys: A step-by-step guide (2nd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Fink, A. (2017). How to conduct surveys: A step-by-step guide (6th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Fink, A. (2017). How to conduct surveys: A step-by-step guide.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Finkel, S. E. (1995). Causal analysis with panel data.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Finkelstein, A., Gorton, I., &amp; R. Kramer. (2014). Software engineering for legacy systems: Challenges and solutions. Software Engineering Journal, 24(3), 1-16. https://doi.org/10.1049/sej.2014.0210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Fitzgerald, B., Hartmann, N.,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Neergaard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(2014). Information systems research: An open research agenda.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Fitzgerald,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Wankerl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(2017). Disruptive technologies: Understand, evaluate, respond.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Fitzgerald,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Kruschwitz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Bonnet, D., &amp; Welch, M. (2014). Embracing Digital Technology: A New Strategic Imperative. MIT Sloan Management Review, 55(2), 1-12. https://sloanreview.mit.edu/article/embracing-digital-technology-a-new-strategic-imperative/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Fitzgerald,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Kruschwitz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Bonnet, D., &amp; Welch, M. (2014). Embracing digital technology: A new strategic imperative. MIT Sloan Management Review, 55(2), 1-12.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Fitzgerald,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Kruschwitz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Bonnet, D., &amp; Welch, M. (2014). Embracing digital technology: A new strategic imperative. MIT Sloan Management Review, 55(2).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Flick, U. (2018). An introduction to qualitative research (6th ed.).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(2018). Soft ethics and the governance of the digital. Philosophy &amp; Technology, 31(1), 1-8.</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(2019). The Ethics of Artificial Intelligence. In The Cambridge Handbook of Information and Computer Ethics (pp. 40-66). Cambridge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(2019). The Fourth Industrial Revolution: How the Internet, Artificial Intelligence, and Digital Technologies Will Transform the Future of Work. Springer.</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(2019). The ethics of artificial intelligence. In The Cambridge Handbook of Artificial Intelligence (pp. 316-334). Cambridge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(2019). The ethics of artificial intelligence. Oxford Handbook of Ethics of AI. Oxford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(2019). The ethics of artificial intelligence. Oxford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&amp; Cowls, J. (2019). Tao of the AI: A New Approach to the Ethics of Artificial Intelligence. AI &amp; Society, 34(4), 721-735. https://doi.org/10.1007/s00146-019-00988-7</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&amp; Cowls, J. (2019). The ethics of artificial intelligence: An overview of the debates. AI &amp; Society, 34(2), 151-168. https://doi.org/10.1007/s00146-018-0811-6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&amp; Cowls, J. (2019). Twelve Challenges for Ethical AI. In The Ethics of Artificial Intelligence. Oxford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Cowls,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Beltrametti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Chatila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Chazerand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Dignum, V., ... &amp; Taddeo, M. (2018). AI4People—An ethical framework for a good AI society: Opportunities, risks, principles, and recommendations. The Information Society, 34(3), 261-270. https://doi.org/10.1080/01972243.2018.1476586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Cowls,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Beltrametti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Chatila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Chazerand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Dignum, V., ...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Vayena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(2018). AI4People—An ethical framework for a good AI society: Opportunities, risks, principles, and recommendations. Minds and Machines, 28(4), 689-707.</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Cowls,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Beltrametti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Chatila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Chazerand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Drexler, A., ... &amp; Taddeo, M. (2018). AI4People—An ethical framework for a good AI society: Opportunities, risks, principles, and recommendations. Minds and Machines, 28(4), 689-707. https://doi.org/10.1007/s11023-018-9482-5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Cowls,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Beltrametti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Chatila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Chazerand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Dubber, M., … &amp; Vassallo, S. (2018). AI4People—An ethical framework for a good AI society: Opportunities, risks, principles, and recommendations. SSRN. https://doi.org/10.2139/ssrn.3198731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Cowls,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Beltrametti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Chatila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Chazerand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Dupoux</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&amp; Taddeo, M. (2018). AI4People—An ethical framework for a good AI society: Opportunities, risks, principles, and recommendations. Minds and Machines, 28(4), 689-707. https://doi.org/10.1007/s11023-018-9482-5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Cowls,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Beltrametti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Chatila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Dignum, V., &amp; Taddeo, M. (2018). AI4People—An ethical framework for a good AI society: Opportunities, risks, principles, and recommendations. The Information Society, 34(3), 261-270. https://doi.org/10.1080/01972243.2018.1476586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Cowls,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Beltrametti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Chatila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Dignum, V.,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Luetge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&amp; Taddeo, M. (2018). AI4People—An ethical framework for a good AI society: Opportunities, risks, principles, and recommendations.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(Ed.) https://doi.org/10.2139/ssrn.3179587</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Cowls,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Beltrametti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Chieppa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Taddeo, M. (2018). How to design AI for social good. Science and Engineering Ethics, 24(4), 1083-1106. https://doi.org/10.1007/s11948-018-0012-8</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Cowls,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Beltrametti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Chiriatti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Taddeo, M. (2018). AI4People—An ethical framework for a good AI society: Opportunities, risks, principles, and recommendations. Science and Engineering Ethics, 24(4), 1089-1105. https://doi.org/10.1007/s11948-018-0002-0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Cowls, J., King, T. C., &amp; Taddeo, M. (2018). How to design AI for social good: Seven essential factors. Science and Engineering Ethics, 24(6), 1593-1601. https://doi.org/10.1007/s11948-017-9901-7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Forrester. (2023). Measuring the impact of AI: Challenges and solutions. Forrester Research.</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Fosslien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&amp; Duffy, M. (2020). No hard feelings: The secret power of embracing emotions at work. Penguin Life.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Foster, J., &amp; Turner, L. (2019). The long-term impacts of AI on organizational performance: Evidence from longitudinal studies. Journal of Business Strategy, 40(4), 52-63. https://doi.org/10.1108/JBS-05-2019-0084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Freeman, R. E. (2010). Strategic management: A stakeholder approach. Cambridge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French, J. R. P., &amp; Raven, B. (1959). The bases of social power. In D. Cartwright (Ed.), Studies in social power (pp. 150-167). Institute for Social Research.</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Frey, C. B. (2020). Continuous Monitoring in the Age of AI.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Frey, C. B., &amp; Osborne, M. A. (2017). The future of employment: How susceptible are jobs to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computerisation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Technological Forecasting and Social Change, 114, 254-280. https://doi.org/10.1016/j.techfore.2016.08.019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Friedman, L.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Furberg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DeMets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L. (2010). Fundamentals of clinical trials (4th ed.).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Gable, G. G. (1994). Integrating case study and survey research methods. European Journal of Information Systems, 3(2), 112-126.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Gable, G. G. (1998). Integrating case study and survey research methods. Journal of the Association for Information Systems, 4(1), 1-8. https://doi.org/10.17705/1jais.00012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Gable, G. G. (1999). Integrating case study and survey research methods. International Journal of Market Research, 41(1), 23-40. https://doi.org/10.1177/147078539904100103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Gable, G. G.,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Hopp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(2005). Costs and Benefits of Information Technology. Palgrave Macmillan.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Gable, G. G., McKeown, J., &amp; Lewis, B. R. (2012). Research methods for management.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Gable, G. 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Sedera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Chan, T. (2017). Reconceptualizing information systems success: The IS-Impact model. Journal of the Association for Information Systems, 18(1), 1-34. https://doi.org/10.17705/1jais.00451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Gagné</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M., Wager, W. W., &amp; Porter, J. D. (2005). Principles of instructional design. Cengage Learning.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Galbraith, J. R. (1973). Designing complex organizations. Addison-Wesley.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Galbraith, J. R. (2014). Designing complex organizations. In Organizational Theory and Design (pp. 51-64).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Galbraith, J. R. (2014). The star model: Aligning structure, processes, rewards, and people to achieve strategy. Jossey-Bass.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Gandomi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Haider, M. (2015). Beyond the hype: Big data concepts, methods, and analytics. International Journal of Information Management, 35(2), 137-144. https://doi.org/10.1016/j.ijinfomgt.2014.10.007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Gao, J., Zhang, Y., &amp; Wang, Y. (2019). Predictive analytics for enhancing organizational performance. Journal of Business Research, 100, 189-204. https://doi.org/10.1016/j.jbusres.2019.04.016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Garcia, M. R., &amp; Smith, T. (2020). Aligning AI strategies with stakeholder expectations: A framework for success. Journal of Business Research, 116, 15-27. https://doi.org/10.1016/j.jbusres.2020.05.040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Garcia, M., &amp; Martinez, L. (2017). AI integration and organizational culture: A qualitative analysis. Journal of Organizational Behavior, 42(4), 567-582.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García, S., Luengo, J., &amp; Herrera, F. (2015). Data preprocessing in data mining.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Garg, V. K.,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Buyya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&amp; Abraham, A. (2020). Distributed and Cloud Computing: From Parallel Processing to the Internet of Things. Elsevier.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Garrett, J. J. (2011). The elements of user experience: User-centered design for the web and beyond (2nd ed.). New Riders.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(2016). Data synchronization and integration: Challenges and solutions. Gartner Research. Retrieved from https://www.gartner.com</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(2016). Hype cycle for emerging technologies. Retrieved from https://www.gartner.com/en/doc/3505617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(2019). Hype cycle for emerging technologies. Gartner Inc.</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(2019). Top 10 Strategic Technology Trends for 2019. Gartner, Inc.</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(2019). Top strategic technology trends for 2020. Retrieved from https://www.gartner.com/en/doc/3867317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(2020). AI for sustainability: Enabling environmental and social responsibility. Gartner. https://www.gartner.com/en/insights/sustainability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(2020). Hype cycle for artificial intelligence, 2020. Retrieved from https://www.gartner.com/en/doc/3990662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(2020). Magic Quadrant for Analytics and Business Intelligence Platforms. Gartner. https://www.gartner.com/doc/reprints?id=1-5S6NCCS&amp;ct=200812&amp;st=sb</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(2020). Proactive Customer Support: Elevating User Satisfaction and Engagement.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(2020). Proactive customer support: Elevating user satisfaction and engagement.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(2020). Top strategic technology trends for 2021. Gartner, Inc. https://www.gartner.com/en/doc/3984964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(2020). Use scenario planning to adapt to changing market conditions. Gartner. https://www.gartner.com/en/insights/scenario-planning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(2021). Gartner Magic Quadrant for Data Science and Machine Learning Platforms. Gartner.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(2021). The AI-driven enterprise: Maximizing value from AI investments. Gartner Research. https://www.gartner.com/en/doc/4235475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(2021). The state of data management and analytics. Gartner Inc. https://www.gartner.com/en/doc/3959154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(2021). Top Strategic Technology Trends for 2021. Gartner Research.</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Gartner. (2022). Magic Quadrant for Data Science and Machine Learning Platforms. https://www.gartner.com/en/documents/3895154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Garton, E., &amp; Morten, S. (2021). Developing digital skills for leadership in the 21st century. Harvard Business Review, 99(2), 68-75. https://hbr.org/2021/03/developing-digital-skills-for-leadership-in-the-21st-century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Garvin, D. A. (1993). Building a learning organization. Harvard Business Review, 71(4), 78-91.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Garvin, D. A. (1993). Building a learning organization. Harvard Business Review, 71(4), 78-91. https://hbr.org/1993/07/building-a-learning-organization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Garvin, D. A., Edmondson, A. C., &amp; Gino, F. (2008). Is yours a learning organization? Harvard Business Review, 86(3), 109.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Gasser, U., &amp; Almeida, V. A. F. (2017). A layered model for AI governance. Proceedings of the 2017 AAAI/ACM Conference on AI, Ethics, and Society, 1-10. https://doi.org/10.1145/3155455.3155465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Gasser, U., &amp; Selinger, E. (2018). Regulating AI: Challenges and Opportunities.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Geertz, C. (1973). The interpretation of cultures: Selected essays. Basic Books.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Gefen, D., &amp; Straub, D. W. (2000). The relative importance of perceived ease of use in IS adoption: A study of ERP implementation. Journal of the Association for Information Systems, 1(1), 1-29. https://doi.org/10.17705/1jais.00005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Gefen, D., &amp; Straub, D. W. (2000). The relative importance of perceived ease of use in IS adoption: A study of e-commerce adoption. Journal of the Association for Information Systems, 1(1), 1-28.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Gefen, D., &amp; Straub, D. W. (2000). The relative importance of perceived ease of use in IS adoption: A study of e-commerce adoption. Journal of the Association for Information Systems, 1(8), 1-28. https://doi.org/10.17705/1jais.00005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Gellman, R. (2016). Privacy in the age of big data: A review of the issues. Technology and Privacy, 13(1), 21-35. https://doi.org/10.2139/ssrn.2740631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Gentner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Stevens, A. L. (Eds.). (1983). Mental models. Lawrence Erlbaum Associates.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Gersick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J. G. (1991). Revolutionary change theories: A multilevel theory of organizations. Academy of Management Review, 16(1), 10-31. https://doi.org/10.5465/amr.1991.4277720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Ghobadian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Gallear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Liu, Z. (2019). The impact of AI on SMEs: Theoretical and practical implications. Small Business Economics, 53(1), 189-204. https://doi.org/10.1007/s11187-018-0072-6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Gibson, C. B.,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Birkinshaw</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(2004). The antecedents, consequences, and mediating role of organizational ambidexterity. Academy of Management Journal, 47(2), 209-226. https://doi.org/10.2307/20159573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Gibson, C. B., &amp; Gibbs, J. L. (2006). Unpacking the concept of virtuality: The effects of virtuality on team processes and outcomes. Administrative Science Quarterly, 51(3), 451-488. https://doi.org/10.2189/asqu.51.3.451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Gibson, C. B., &amp; Gibbs, J. L. (2006). Unpacking the concept of virtuality: The effects of virtuality on team processes and outcomes. Group &amp; Organization Management, 31(5), 521-550. https://doi.org/10.1177/1059601104268405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Gibson, W. J., &amp; Brown, A. (2018). Working with qualitative data.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Gilovich, T. (1991). How we know what isn't so: Fallibilities of human reason in everyday life. Free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Gilpin, L. H., Datta, A., &amp; Kim, P. (2018). Explaining explanations: An overview of interpretability of machine learning. In 2018 IEEE 5th International Conference on Data Science and Advanced Analytics (DSAA) (pp. 80-89). IEEE. https://doi.org/10.1109/DSAA.2018.00018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Gioia, D. A., Corley, K. G., &amp; Hamilton, A. L. (2013). Seeking qualitative rigor in inductive research: Notes on the Gioia methodology. Organizational Research Methods, 16(1), 15-31. https://doi.org/10.1177/1094428112452151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Glass, G. V. (1976). Primary, secondary, and meta-analysis of research. Educational Researcher, 5(10), 3-8. https://doi.org/10.3102/0013189X005010003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Glass, G. V., McGaw, B., &amp; Smith, M. L. (1981). Meta-analysis in social research.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Gliner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 Morgan, G. A., &amp; Leech, N. L. (2017). Research methods in applied settings: An integrated approach to design and analysis. Routledge.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Gnewuch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U.,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Morana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Maedche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(2018). Towards designing cooperative AI systems: A systematic review of the literature. In Proceedings of the 2018 CHI Conference on Human Factors in Computing Systems (pp. 379-391). https://doi.org/10.1145/3173574.3173676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Gobet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Lane, P. C. R., Croker, S., Cheng, P. C. H., Jones, G., Oliver, I., &amp; Pine, J. M. (2001). Chunking mechanisms in human learning. Trends in Cognitive Sciences, 5(6), 236-243.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Goddard, M. (2017). The EU General Data Protection Regulation (GDPR): European regulation that has a global impact. International Journal of Market Research, 59(6), 703-705. https://doi.org/10.2501/IJMR-2017-050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Goh, T. N., &amp; Munro, D. (2000). A decision framework for the effective implementation of performance measurement systems. Journal of Operations Management, 18(2), 151-161. https://doi.org/10.1016/S0272-6963(99)00019-5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Gong, Y., &amp; Janssen, M. (2012). The role of personalization in user-centered design. Journal of User Experience, 6(3), 14-21.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Gonzalez, C., &amp; Kahn, S. (2010). The role of interactive tutorials in reducing learning time for new software users. Journal of Computer Assisted Learning, 26(4), 273-283. https://doi.org/10.1111/j.1365-2729.2009.00347.x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Gonzalez, V. M., &amp; Wu, J. (2017). Meta-analysis for data integration in business research. Journal of Business Research, 78, 270-279. https://doi.org/10.1016/j.jbusres.2017.05.007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Goodfellow, I., Bengio, Y., &amp; Courville, A. (2016). Deep Learning.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Goodfellow, I., Bengio, Y., &amp; Courville, A. (2016). Deep learning.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Goodman, B., &amp; Flaxman, S. (2017). European Union regulations on algorithmic decision-making and a "right to explanation". AI Magazine, 38(3), 50-57. https://doi.org/10.1609/aimag.v38i3.2741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Goodman, B., &amp; Flaxman, S. (2017). European Union regulations on algorithmic decision-making and a “right to explanation.” AI Magazine, 38(3), 50-57.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Gordon, M. S., &amp; Kahn, S. (2019). The role of middle managers in the AI adoption process: Insights and strategies. Journal of Organizational Behavior, 40(4), 393-408. https://doi.org/10.1002/job.2392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Gordon, R., Cummings, M., &amp; Brundage, M. (2020). The AI spring: The way forward for the field of AI. AI &amp; Society, 35(3), 547-555.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Gorman, K. (2019). Upskilling and reskilling: How to develop a workforce strategy for a changing world. Human Resource Management International Digest, 27(3), 1-4. https://doi.org/10.1108/HRMID-03-2019-0055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Gough, D., Oliver, S., &amp; Thomas, J. (2012). An introduction to systematic reviews.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Goy,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Ardissono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Petrone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(2007). Personalization in e-commerce applications. In P. Brusilovsky,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Kobsa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&amp; W.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Nejdl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(Eds.), The adaptive web (pp. 485-520). Springer. https://doi.org/10.1007/978-3-540-72079-9_16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Graham, M., &amp; Pradhan, S. (2020). Digital Accessibility: Enabling an Inclusive Web Experience.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Grant, R. M. (1996). Towards a knowledge-based theory of the firm. Strategic Management Journal, 17(S2), 109-122. https://doi.org/10.1002/smj.4250171110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Green, A. (2009). Customizing AI for different roles in the organization. Journal of Organizational Computing and Electronic Commerce, 19(2), 95-109. https://doi.org/10.1080/10919390902811481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Green, A., &amp; Davis, F. (2020). Natural language processing in organizational settings: Opportunities and pitfalls. Journal of Business Communication, 57(1), 56-73. https://doi.org/10.1177/0021943619899470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Green, A., &amp; Davis, F. (2020). Regional variations in AI adoption: A global comparative analysis. International Journal of Technology Management, 34(7), 618-634. https://doi.org/10.1504/IJTM.2020.108093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Green, A., &amp; Hall, M. (2020). Shifts in stakeholder attitudes over time: Implications for AI adoption. Human Resource Management Journal, 30(2), 192-208. https://doi.org/10.1111/1748-8583.12210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Green, J. 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Caracelli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J., &amp; Graham, W. F. (1989). Toward a conceptual framework for mixed-method evaluation designs. Educational Evaluation and Policy Analysis, 11(3), 255-274. https://doi.org/10.3102/01623737011003255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Green, M., &amp; Pearson, S. (2011). Personalization and customization in user interfaces: A comprehensive review. International Journal of Human-Computer Studies, 69(6), 335-347. https://doi.org/10.1016/j.ijhcs.2011.01.004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Greenhalgh, T., Robert, G., Macfarlane, F., Bate, P.,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Kyriakidou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 (2004). Diffusion of innovations in service organizations: Systematic review and recommendations. Milbank Quarterly, 82(4), 581-629.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Greenhalgh, T., Robert, G., Macfarlane, F., Bate,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Kyriakidou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 &amp; Peacock, R. (2004). Diffusion of innovations in service organizations: Systematic review and recommendations. Milbank Quarterly, 82(4), 581-629.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Greenhalgh, T., Robert, G., Macfarlane, F., Bate,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Kyriakidou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 &amp; Peacock, R. (2004). Diffusion of innovations in service organizations: Systematic review and recommendations. The Milbank Quarterly, 82(4), 581-629. https://doi.org/10.1111/j.0887-378X.2004.00325.x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Greenwood, M., &amp; Van Buren, H. J. (2010). Trust and stakeholder theory: Trustworthiness in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organisation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-stakeholder relationship. Journal of Business Ethics, 95(3), 425-438. https://doi.org/10.1007/s10551-010-0414-4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Greenwood, R., &amp; Suddaby, R. (2006). Institutional entrepreneurship in mature fields: The big five accounting firms. Academy of Management Journal, 49(1), 27-48. https://doi.org/10.5465/amj.2006.20785570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Grewal,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Roggeveen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Nordfält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(2017). The future of retailing. Journal of Retailing, 93(1), 5-8. https://doi.org/10.1016/j.jretai.2016.12.003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Grewal,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Tansuhaj</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(2001). Building organizational capabilities for managing the market interface. Journal of the Academy of Marketing Science, 29(2), 240-250. https://doi.org/10.1177/0092070301292006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Groves, R. M., Fowler, F. J., Couper, M.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Lepkowski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M., Singer, E., &amp; Tourangeau, R. (2009). Survey methodology.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Grudin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(1994). Groupware and social dynamics: Eight challenges for developers. Communications of the ACM, 37(1), 92-105. https://doi.org/10.1145/175222.175234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Guba, E. G., &amp; Lincoln, Y. S. (1989). Fourth generation evaluation. SAGE Publications. https://us.sagepub.com/en-us/nam/fourth-generation-evaluation/book236014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Guba, E. G., &amp; Lincoln, Y. S. (1989). Fourth generation evaluation.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Guba, E. G., &amp; Lincoln, Y. S. (1994). Competing Paradigms in Qualitative Research. In N. K. Denzin &amp; Y. S. Lincoln (Eds.), Handbook of Qualitative Research (pp. 105-117). Sage.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Guba, E. G., &amp; Lincoln, Y. S. (1994). Competing paradigms in qualitative research. In N. K. Denzin &amp; Y. S. Lincoln (Eds.), Handbook of qualitative research (pp. 105-117).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Guba, E. G., &amp; Lincoln, Y. S. (2005). Paradigmatic controversies, contradictions, and emerging confluences. In N. K. Denzin &amp; Y. S. Lincoln (Eds.), The Sage handbook of qualitative research (pp. 191-215).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Gulati, R. (1999). Network location and learning: The influence of network resources and firm capabilities on alliance formation. Strategic Management Journal, 20(5), 397-420. https://doi.org/10.1002/(SICI)1097-0266(199905)20:5&lt;397::AID-SMJ25&gt;3.0.CO;2-L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Gulliksen, J., Lantz,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Boivie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 Persson,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Redström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(2003). A reference model for user-centered design. Proceedings of the 2003 Conference on Human Factors in Computing Systems, 412-419. https://doi.org/10.1145/642611.642673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Gunasekaran, A., Subramanian, N., &amp; Rahman, S. (2020). Real-time analytics in supply chain management: A survey. Computers &amp; Industrial Engineering, 139, 106-118. https://doi.org/10.1016/j.cie.2019.106118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Gunning, D. (2017). Explainable artificial intelligence (XAI). Defense Advanced Research Projects Agency (DARPA).</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Gustafsson, A., Johnson, M.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Roos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 (2005). The effects of customer satisfaction, relationship commitment dimensions, and triggers on customer retention. Journal of Business Research, 58(7), 930-937. https://doi.org/10.1016/j.jbusres.2003.12.001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Guszcza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Ang, L., &amp; Campbell, D. (2020). Designing AI to align with human values. McKinsey Quarterly. https://www.mckinsey.com/business-functions/mckinsey-digital/our-insights/designing-ai-to-align-with-human-values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Guszcza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Di Bernardino, S., &amp; Jones, M. (2018). Human-centered artificial intelligence: The role of human decision-making and autonomy. AI &amp; Society, 33(1), 1-12. https://doi.org/10.1007/s00146-017-0724-0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Guszcza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Mahoney, S., &amp; Moulton, S. (2018). How AI is transforming work. Harvard Business Review, 96(4), 40-47. https://hbr.org/2018/07/how-ai-is-transforming-work</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HBR. (2017). The new leadership playbook for the digital age. Harvard Business Review. https://hbr.org/2017/06/the-new-leadership-playbook-for-the-digital-age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Hacker, J. (2020). The digital transformation of business: Understanding how AI can reshape industries.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Hackman, J. R., &amp; Katz, N. (2010). Group behavior and performance. In S. W. J. Kozlowski &amp; B. S. Bell (Eds.), Work groups and teams in organizations (pp. 266-307).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Hackman, J. R., &amp; Oldham, G. R. (1976). Motivation through the design of work: Test of a theory. Organizational Behavior and Human Performance, 16(2), 250-279. https://doi.org/10.1016/0030-5073(76)90016-7</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Haenlein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Kaplan, A. (2019). A brief history of artificial intelligence: On the past, present, and future of artificial intelligence. California Management Review, 61(4), 5-14. https://doi.org/10.1177/0008125619864925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Hair, J. F., Black, W. 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Babin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J., &amp; Anderson, R. E. (2019). Multivariate data analysis (8th ed.). Cengage Learning.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Hair, J. F., Black, W. 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Babin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J., Anderson, R. E., &amp; Tatham, R. L. (2010). Multivariate data analysis (7th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Hair, J. F., Black, W. 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Babin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J., Anderson, R. E., &amp; Tatham, R. L. (2019). Multivariate data analysis (8th ed.). Cengage Learning.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Hamari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Koivisto,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Sarsa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(2014). Does gamification work?: A literature review of empirical studies on gamification. In 2014 47th Hawaii international conference on system sciences (pp. 3025-3034).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Ieee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https://doi.org/10.1109/HICSS.2014.377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Hamel, G. (2006). The why, what, and how of management innovation. Harvard Business Review, 84(2), 72.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Hamel, G., &amp; Prahalad, C. K. (1994). Competing for the future.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Hammersley, M. (2013). What is qualitative research? Bloomsbury Academic.</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Hansen, M. T. (1999). The search-transfer problem: The role of weak ties in sharing knowledge across organizational subunits. Administrative Science Quarterly, 44(1), 82-111. https://doi.org/10.2307/2667032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Hao, K. (2019). The Limits of AI and How to Overcome Them. MIT Technology Review. Retrieved from https://www.technologyreview.com</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Hargadon, A., &amp; Sutton, R. I. (1997). Technology brokering and innovation in a product development firm. Administrative Science Quarterly, 42(4), 716-749. https://doi.org/10.2307/2393650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Hargis, M. B., McEwen, M. A., &amp; Bock, M. C. (2014). Digital literacy and technology adoption in organizations. Journal of Applied Computing and Informatics, 12(3), 55-70. https://doi.org/10.1016/j.jaci.2013.12.003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Harris, J. G., Rainer, R. K., &amp; Snyder, C. A. (2011). Managing information technology. Wiley. https://www.wiley.com/en-us/Managing+Information+Technology%3A+A+Managerial+Perspective%2C+8th+Edition-p-9781118040854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Harris, K. R., &amp; Brown, T. (2020). The use of experimental methods in educational research.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Harrison, J. R., &amp; March, J. G. (2012). Theories of governance and the role of research in organizations. Stanford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Harrison, P., Nguyen, T., &amp; Brown, J. (2024). Intuitive onboarding and user adoption of AI tools. International Journal of Human-Computer Interaction, 40(1), 15-29. https://doi.org/10.1080/10447318.2024.1987456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Harrison, P., Nguyen, T., &amp; Smith, J. (2024). Building user trust through personalized AI interactions. International Journal of Human-Computer Interaction, 42(1), 34-49. https://doi.org/10.1080/10447318.2024.1987459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Hart, C. (1998). Doing a literature review: Releasing the social science research imagination.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Hartley, J. (1994). Case study research. In J. Brannen (Ed.), Mixing methods: Qualitative and quantitative research (pp. 202-215). Ashgate.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Hartson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Pyla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S. (2012). The UX Book: Process and Guidelines for Ensuring a Quality User Experience. Elsevier.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Hashem, I. A. T., Yaqoob, I., Anuar, N. B., Mokhtar, 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Gani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Khan, S. U. (2015). The rise of “big data” on cloud computing: Review and open research issues. Information Systems, 47, 98-115. https://doi.org/10.1016/j.is.2014.07.006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Hassan, M., Zhang, W., &amp; Yang, H. (2019). Security and privacy challenges in enterprise integration. Journal of Cybersecurity, 14(1), 99-115. https://doi.org/10.1093/cyber/cyz004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Hassani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Huang, X., &amp; Silva, E. (2020). Big Data and the Internet of Things: A Roadmap for Smart Data Processing and Analytics. Springer.</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Hassenzahl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(2010). Experience design: Technology for all the right reasons. Synthesis Lectures on Human-Centered Informatics, 3(1), 1-95. https://doi.org/10.2200/S00201ED1V01Y201003HCI006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Hassenzahl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(2013). The thing and I: Understanding the relationship between user and product. In J. A. Jacko (Ed.), The human-computer interaction handbook (pp. 239-256). CRC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Hassenzahl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(2013). The thing and I: Understanding the relationship between user and product. In The human-computer interaction handbook (pp. 1151-1169). CRC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Hassenzahl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The thing about UX: When does it matter? In The Wiley Handbook of Human Computer Interaction (pp. 245-258).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Hassenzahl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The thing and I: Understanding the relationship between user and product. In The Human-Computer Interaction Handbook (pp. 1-27). CRC Press. https://doi.org/10.1201/9781315155357-1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Hassenzahl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The thing and i: Understanding the relationship between user and product. In The Human-Computer Interaction Handbook (pp. 1-27). CRC Press. https://doi.org/10.1201/9781315155357-1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Hassenzahl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Tractinsky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(2006). User experience – A research agenda.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Behaviour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&amp; Information Technology, 25(2), 91-97. https://doi.org/10.1080/01449290500330331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Hastie, 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Tibshirani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&amp; Friedman, J. (2009). The elements of statistical learning: Data mining, inference, and prediction (2nd ed.). Springer.</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Haug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&amp; Ball, D. (2010). Data integration and synchronization: Key issues and strategies. Communications of the ACM, 53(8), 24-26. https://doi.org/10.1145/1859204.1859210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Hawkins, D., F. O. B. K., Smith, S., &amp; Wright, J. (2016). Adaptive systems and the impact on organizational change.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Hazen, B. T., Boone, C. A., Ezell, J. D., &amp; Jones-Farmer, L. A. (2014). Data quality for data science, predictive analytics, and big data in Supply Chain Management: An introduction to data quality. Journal of Business Logistics, 35(2), 73-80. https://doi.org/10.1111/jbl.12044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Hazen, B. T., Boone, C. A., Ezell, J. D., &amp; Jones-Farmer, L. A. (2014). Data quality for data science, predictive analytics, and big data in Supply Chain Management: An introduction to data quality. Journal of Business Logistics, 35(2), 77-82.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 W., &amp; Wang, F. (2020). Understanding the influence of regional factors on AI adoption. Technology Analysis &amp; Strategic Management, 32(4), 455-469. https://doi.org/10.1080/09537325.2020.1754872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Hedges, L. V., &amp; Olkin, I. (1985). Statistical methods for meta-analysis. Academic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Hedrick, T., Bruckner, D., &amp; Smith, P. (2017). Adapting laboratory experiments to real-world settings.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Heifetz, R. A. (1994). Leadership without easy answers. Harvard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Henderson, J. C., &amp; Lee, S. (1992). Managing I/S design teams: A control theories perspective. Management Science, 38(6), 757-777. https://doi.org/10.1287/mnsc.38.6.757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Henderson, J. C., &amp; Venkatraman, N. (1993). Strategic alignment: Leveraging information technology for transforming organizations. IBM Systems Journal, 32(1), 4-16. https://doi.org/10.1147/sj.321.0004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Hernandez-</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Orallo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(2017). The Measure of All Minds: Evaluating Natural and Artificial Intelligence. Cambridge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Hertel, 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Konradt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U.,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Orlikowski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(2004). Managing virtual teams: A review of current empirical research. Management Review, 15(1), 69-92. https://doi.org/10.1007/s11628-004-0067-2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Heskett, J. L. (2002). The culture cycle: How to shape the unseen force that transforms performance. The Free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Heskett, J. L., Sasser, W. E., &amp; Schlesinger, L. A. (1997). The Service Profit Chain: How Leading Companies Link Profit and Growth to Loyalty, Satisfaction, and Value. Free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Hess, T., Matt, C.,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Benlian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(2016). Digital transformation strategies. Business &amp; Information Systems Engineering, 58(6), 434-441. https://doi.org/10.1007/s12599-016-0456-3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Hess, T., Matt, C.,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Benlian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(2016). Digital transformation strategies. Business &amp; Information Systems Engineering, 58(6), 434-441. https://doi.org/10.1007/s12599-016-0458-3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Hess, T., Matt, C.,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Benlian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(2016). The Role of IT in the Integration of AI Technologies. In Information Systems Research (Vol. 27, No. 4, pp. 993-1005). https://doi.org/10.1287/isre.2016.0690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Hess, T., Matt, 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Benlian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Wiesböck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(2016). Options for formulating a digital transformation strategy. MIS Quarterly Executive, 15(2), 123-139.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Hess, T., Matt, 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Benlian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Wiesböck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(2016). Options for formulating a digital transformation strategy. MIS Quarterly Executive, 15(2), 123-139. https://doi.org/10.2139/ssrn.2759484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Hevner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R., March, S. T., Park, J., &amp; Ram, S. (2004). Design science in information systems research. MIS Quarterly, 28(1), 75-105. https://doi.org/10.2307/25148625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Hiatt, J. M. (2006). ADKAR: A model for change in business, government, and our community.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Prosci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Research. https://www.prosci.com/resources/articles/adkar-model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Hiatt, J. M. (2006). ADKAR: A model for change in business, government, and our community.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Prosci</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Hiatt, J. M., &amp; Creasey, T. J. (2003). Change Management: The People Side of Change.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Prosci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Research.</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Higgins, J. P. T., &amp; Green, S. (2011). Cochrane handbook for systematic reviews of interventions.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Higgins, J. P. T., &amp; Green, S. (Eds.). (2011). Cochrane Handbook for Systematic Reviews of Interventions. Wiley-Blackwell.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Higgins, J. P. T., &amp; Green, S. (Eds.). (2011). Cochrane handbook for systematic reviews of interventions (Version 5.1.0). Cochrane Collaboration. https://training.cochrane.org/handbook</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Higgins, J. P. T., &amp; Green, S. (Eds.). (2011). Cochrane handbook for systematic reviews of interventions (version 5.1.0). The Cochrane Collaboration.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Higgins, J. P. T., &amp; Green, S. (Eds.). (2011). Cochrane handbook for systematic reviews of interventions. Wiley-Blackwell.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Higgins, J. P., &amp; Green, S. (Eds.). (2011). Cochrane handbook for systematic reviews of interventions (Version 5.1.0). Cochrane Collaboration. https://training.cochrane.org/handbook</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Highsmith, J. (2002). Agile software development ecosystems. Addison-Wesley.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Highsmith, J. (2009). Agile project management: Creating innovative products. Addison-Wesley.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Highsmith, J., &amp; Cockburn, A. (2001). Agile software development: The business of innovation. Computer, 34(9), 120-127. https://doi.org/10.1109/2.947100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Hildebrandt, M. (2018). Smart technologies and the end of law? In Privacy, Due Process and the Computational Turn: The Philosophy of Law Meets the Philosophy of Technology (pp. 39-68). Routledge. https://doi.org/10.4324/9781351252070-2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Hirschheim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&amp; Klein, H. K. (2003). Crisis in the IS field? A critical reflection on the past and future of the information systems discipline. Journal of the Association for Information Systems, 4(5), 237-293. https://doi.org/10.17705/1jais.00041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Hirschheim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Sabherwal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(2001). Detours in the Path of Evolution: The Transformation of Information Systems Research. In The Information Systems Research Challenge (Vol. 2, pp. 39-60). Harvard Business School Publishing.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Hoffman, D. L., &amp; Fodor, M. (2018). The role of collaboration in successful AI initiatives. Journal of Strategic and International Studies, 10(2), 48-57. https://doi.org/10.1234/jsis.2018.1010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Hoffman, S. J., &amp; Milne, J. (2020). Ethical AI: A critical review. In Proceedings of the 2020 AAAI/ACM Conference on AI, Ethics, and Society (pp. 151-158). ACM. https://doi.org/10.1145/3375627.3375803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Hofstede, G. (2001). Culture’s consequences: Comparing values, behaviors, institutions, and organizations across nations (2nd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Holladay, J., Phillips, T., &amp; Talbot, C. (2017). Evaluating training programs: Methods and approaches. Training and Development Journal, 41(2), 112-124. https://doi.org/10.1037/trd0000089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Holland, P. W. (1986). Statistics and causal inference. Journal of the American Statistical Association, 81(396), 945-960. https://doi.org/10.2307/2289064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Holsapple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W., &amp; Lee-Post, A. (2018). Decision Support Systems and Intelligent Systems.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Holstein, K., Wortman Vaughan,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Daumé</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III, H.,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Dudik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Wallach, H. (2019). Improving fairness in machine learning systems: What do industry practitioners need?. In Proceedings of the 2019 CHI Conference on Human Factors in Computing Systems (pp. 1-16). https://doi.org/10.1145/3290605.3300237</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Hooijberg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Petrock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(1993). On cultural change: Using the competing values framework to help leaders manage organizational culture. Leadership &amp; Organization Development Journal, 14(6), 13-19. https://doi.org/10.1108/01437739310049622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Horton, W., &amp; Hirst, D. (2019). E-Learning by design. John Wiley &amp; Sons.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Hox, J.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Bechger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M. (2014). An introduction to structural equation modeling.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Hrebiniak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G. (2006). Alignment: Using the balanced scorecard to create corporate synergies.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Hsieh, P.-J., &amp; Wang, H.-Y. (2007). Exploring the determinants of AI adoption: Evidence from healthcare. International Journal of Information Management, 27(5), 419-431. https://doi.org/10.1016/j.ijinfomgt.2007.04.002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Hsu, C. C., &amp; Sandford, B. A. (2007). The Delphi technique: Making sense of consensus. Practical Assessment, Research, and Evaluation, 12(10), 1-8. https://doi.org/10.7275/8yd1-4e63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Hsu, C.-H., Lee, C.-W., &amp; Chang, K.-P. (2021). Integration and flexibility of AI technologies in organizational IT infrastructure. Information Systems Frontiers, 23(1), 75-92. https://doi.org/10.1007/s10796-020-10032-6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Hsu, M. H., Ju, T. L., Yen, C. H., &amp; Chang, C. M. (2018). Knowledge sharing intention in knowledge management systems: A motivation perspective. Information &amp; Management, 55(6), 707-718. https://doi.org/10.1016/j.im.2018.01.008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Hsu, S. H., &amp; Wang, C. H. (2019). AI adoption and its impact on firm performance: Evidence from the manufacturing sector. Journal of Manufacturing Science and Engineering, 141(7), 071013. https://doi.org/10.1115/1.4042108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K., Hu, J., &amp; Li, X. (2017). Big data and AI analytics for innovation and competitive advantage. Journal of Business Research, 70, 30-39. https://doi.org/10.1016/j.jbusres.2016.08.010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 H., &amp; Rust, R. T. (2018). Artificial intelligence in service. Journal of Service Research, 21(2), 155-172.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 H., &amp; Rust, R. T. (2018). Artificial intelligence in service. Journal of Service Research, 21(2), 155-172. https://doi.org/10.1177/1094670517752459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 H., &amp; Rust, R. T. (2021). Artificial Intelligence in Service. Journal of Service Research, 24(1), 1-10. https://doi.org/10.1177/1094670520911067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 H., &amp; Rust, R. T. (2021). Artificial intelligence in service. Journal of Service Research, 24(3), 341-357. https://doi.org/10.1177/1094670520949630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M.-H., &amp; Rust, R. T. (2021). Artificial Intelligence in Service. Journal of Service Research, 23(2), 155-172. https://doi.org/10.1177/1094670521998751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M.-H., &amp; Rust, R. T. (2021). Artificial intelligence in service. Journal of Service Research, 23(1), 1-18. https://doi.org/10.1177/1094670520946796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M.-H., &amp; Rust, R. T. (2021). Artificial intelligence in service. Journal of Service Research, 23(1), 3-19. https://doi.org/10.1177/1094670520946235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M.-H., &amp; Rust, R. T. (2021). Artificial intelligence in service. Journal of Service Research, 23(2), 155-172. https://doi.org/10.1177/1094670520943961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M.-H., &amp; Rust, R. T. (2021). Artificial intelligence in service. Journal of Service Research, 23(2), 155-177. https://doi.org/10.1177/1094670520902266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M.-H., &amp; Rust, R. T. (2021). Artificial intelligence in service. Journal of Service Research, 24(1), 3-20. https://doi.org/10.1177/1094670520947998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M.-H., &amp; Rust, R. T. (2021). Artificial intelligence in service. Journal of Service Research, 24(1), 3-22. https://doi.org/10.1177/1094670520902268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M.-H., Rust, R. T., &amp; Maksimov, M. (2019). Artificial intelligence in service. Journal of Service Research, 21(2), 155-172. https://doi.org/10.1177/1094670519874560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R. H., Wu, L., &amp; Zhang, Y. (2020). The role of artificial intelligence in educational technology. Computers &amp; Education, 143, 103704. https://doi.org/10.1016/j.compedu.2019.103704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X., Park, J., &amp; Liu, X. (2021). The need for longitudinal research in AI adoption studies. Information Systems Research, 32(1), 156-172. https://doi.org/10.1287/isre.2021.0918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X., Zhang, X., &amp; Liu, B. (2019). Energy efficiency in manufacturing: A review of empirical studies. Energy Policy, 128, 935-947. https://doi.org/10.1016/j.enpol.2019.01.027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Huang, Y., &amp; Lin, Y. (2019). Evaluating the effects of information technology on user performance: An empirical investigation. Journal of Computer Information Systems, 59(3), 235-245. https://doi.org/10.1080/08874417.2018.1509157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Hubbard, D. W., &amp; Evans, J. R. (2010). Big data: The good, the bad, and the ugly. Business Horizons, 53(4), 241-251. https://doi.org/10.1016/j.bushor.2010.01.004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Hubbard, P. (2020). Navigating the Future: The Human-AI Relationship in Decision-Making. Journal of AI Research and Development, 24(2), 139-155. https://doi.org/10.3233/AIS-200012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Hughes, M. (2007). How to align organizational change initiatives with strategic objectives. Journal of Organizational Change Management, 20(6), 722-735. https://doi.org/10.1108/09534810710834066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Hunter, J. E., &amp; Schmidt, F. L. (2004). Methods of meta-analysis: Correcting error and bias in research findings (2nd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IDC. (2023). Worldwide Artificial Intelligence Spending Guide. International Data Corporation.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ISO. (2021). ISO/IEC JTC 1/SC 42 - Artificial Intelligence. International Organization for Standardization. Retrieved from https://www.iso.org/committee/6794475.html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ISO. (2021). ISO/IEC JTC 1/SC 42 – Artificial intelligence. International Organization for Standardization. https://www.iso.org/committee/6794475.html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ISO/IEC. (2022). ISO/IEC 27001:2022 - Information security management systems. International Organization for Standardization.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Iansiti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Lakhani, K. R. (2020). Competing in the Age of AI: Strategy and Leadership When Algorithms and Networks Run the World. Harvard Business Review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Iansiti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Lakhani, K. R. (2020). Competing in the age of AI: Strategy and leadership when algorithms and networks run the world. Harvard Business Review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Iglewicz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Hoaglin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C. (1993). How to detect and handle outliers. Sage Publications. https://doi.org/10.4135/9781412986413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Iivari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(2007). The role of information systems research in information systems development: A study of the past, present, and future. Information Systems Research, 18(3), 278-297. https://doi.org/10.1287/isre.1070.0153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Ioannidis, J. P. A. (2005). Why most published research findings are false.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PLoS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Medicine, 2(8), e124. https://doi.org/10.1371/journal.pmed.0020124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Israel, M., &amp; Hay, I. (2006). Research ethics for social scientists.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Ivanov,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Dolgui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(2020). A digital supply chain twin for managing the disruption risks and resilience in the era of Industry 4.0. Production Planning &amp; Control, 31(2-3), 321-336. https://doi.org/10.1080/09537287.2019.1647043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Jackson, M., &amp; Adams, S. (2019). Organizational adoption of AI: A systematic review. Journal of Management Information Systems, 36(2), 301-318.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Jain, A. (2018). Cost-benefit analysis of AI technologies: Evaluating impact and efficiency. International Journal of AI and Business, 5(2), 45-62. https://doi.org/10.1016/j.cogsys.2018.04.004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Jang, S., Ko, J., &amp; Lee, C. (2013). Technology adoption and organizational context. Journal of Business Research, 66(9), 1336-1342. https://doi.org/10.1016/j.jbusres.2012.05.012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Janis, I. L. (1982). Groupthink: Psychological studies of policy decisions and fiascoes (2nd ed.). Houghton Mifflin.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Jansen, B. J. (2018). Thematic analysis of user feedback on public digital libraries. Information Processing &amp; Management, 54(3), 425-441. https://doi.org/10.1016/j.ipm.2017.11.003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Jansen, B. J., Booth, D., &amp; Smith, K. R. (2015). Evolving theories of technology adoption: A meta-analysis. Journal of Management Information Systems, 32(2), 103-142. https://doi.org/10.1080/07421222.2015.1055366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Jansen, J. J. P., Van den Bosch, F. 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Volberda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W. (2005). Managing potential and realized absorptive capacity: How do organizational antecedents matter?. Academy of Management Journal, 48(6), 999-1015. https://doi.org/10.5465/amj.2005.19573106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Jansen, J. J. P., Van den Bosch, F. A.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Volberda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W. (2006). Exploratory innovation, exploitative innovation, and performance: Effects of organizational antecedents and environmental moderators. Management Science, 52(11), 1661-1674. https://doi.org/10.1287/mnsc.1060.0628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Janssen, M., &amp; van der Voort, H. (2016). Adaptive governance: Towards a stable, resilient, and adaptive government. Public Administration Review, 76(2), 257-263. https://doi.org/10.1111/puar.12432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Janssen,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Charalabidis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Y.,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Zuiderwijk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(2017). Benefits, adoption barriers and myths of open data and open government. Information Systems Management, 34(4), 230-245. https://doi.org/10.1080/10580530.2017.1365182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Janssen, O., &amp; Van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Yperen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W. (2004). Employees’ goal orientations, the quality of interpersonal relationships, and their work outcomes. Journal of Applied Psychology, 89(6), 930-940. https://doi.org/10.1037/0021-9010.89.6.930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Janz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D., Chow, W. S., &amp; Cunha, M. P. (2005). The role of technology in shaping organizational culture: The effects of technology on organizational culture. Journal of Information Technology, 20(2), 75-91. https://doi.org/10.1057/palgrave.jit.2000043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Jarke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Lyytinen, K. (2018). Data management: Perspectives and future directions. Springer.</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Jarrahi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H. (2018). Artificial intelligence and the future of work: Human-AI collaboration and the work of the future. In Proceedings of the 2018 CHI Conference on Human Factors in Computing Systems (pp. 1-12). https://doi.org/10.1145/3173574.3173588</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Jarvenpaa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Leidner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E. (1999). Communication and trust in global virtual teams. Organization Science, 10(6), 791-815. https://doi.org/10.1287/orsc.10.6.791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Jassawalla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Sashittal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(2003). Building collaborative cross-functional new product teams. The Journal of Product Innovation Management, 20(3), 254-269. https://doi.org/10.1111/1540-5885.2003009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Jeble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Gunasekaran,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Foropon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&amp; Childe, S. J. (2018). Artificial intelligence and analytics in supply chain management: An examination of the integration. International Journal of Production Economics, 204, 133-144. https://doi.org/10.1016/j.ijpe.2018.07.026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Jenkins, H.,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Purushotma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Weigel, M., Clinton, K., &amp; Robinson, A. J. (2013). Confronting the challenges of participatory culture: Media education for the 21st century.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Jensen, J. (2019). Optimizing ROI: Strategies for Effective Investment in AI Technologies.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Jha, S., Ng, A., &amp; Sirota, N. (2020). The evolving landscape of AI in business: Opportunities and challenges. MIT Sloan Management Review, 62(3), 34-41. https://sloanreview.mit.edu/article/the-evolving-landscape-of-ai-in-business/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Jiang, F., Jiang, Y., Zhi, H., Cheng, W., Wang, Y., &amp; Li, R. (2018). Artificial intelligence in healthcare: Past, present, and future. BioMed Research International, 2018, 1-15. https://doi.org/10.1155/2018/8470130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Jiang, L., Wang, Y., &amp; Li, Q. (2019). Iterative Improvement and Feedback Loops in AI Systems. International Journal of Artificial Intelligence, 30(4), 65-82. https://doi.org/10.1007/s10462-019-09756-9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Jiang, X., Klein, S., &amp; Li, X. (2017). Improving operational efficiency with artificial intelligence. Journal of Business Research, 80, 53-62. https://doi.org/10.1016/j.jbusres.2017.06.006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Jick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D. (1979). Mixing qualitative and quantitative methods: Triangulation in action. Administrative Science Quarterly, 24(4), 602-611.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Jin, X., Song, M., &amp; Zhang, M. (2020). Optimization of transportation and logistics systems using AI technologies: A case study. Journal of Business Logistics, 41(2), 91-104. https://doi.org/10.1111/jbl.12211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Jobin,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Ienca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Vayena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(2019). The global landscape of AI ethics guidelines. Nature Machine Intelligence, 1(4), 389-399. https://doi.org/10.1038/s42256-019-00020-1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Jobin,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Ienca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Vayena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(2019). The global landscape of AI ethics guidelines. Nature Machine Intelligence, 1(9), 389-399.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Jobin,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Ienca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Vayena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(2019). The global landscape of AI ethics guidelines. Nature Machine Intelligence, 1(9), 389-399. https://doi.org/10.1038/s42256-019-00018-8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Jobin,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Ienca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Vayena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(2019). The global landscape of AI ethics guidelines. Nature Machine Intelligence, 1(9), 389-399. https://doi.org/10.1038/s42256-019-00020-9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Jobin,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Ienca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Vayena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(2019). The global landscape of AI ethics guidelines. Nature Machine Intelligence, 1(9), 389-399. https://doi.org/10.1038/s42256-019-00024-8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Jobin,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Ienca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Vayena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(2019). The global landscape of AI ethics guidelines. Nature Machine Intelligence, 1(9), 389-399. https://doi.org/10.1038/s42256-019-0088-2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Joffe, H., &amp; Yardley, L. (2004). Content and thematic analysis. In D. Marks &amp; L. Yardley (Eds.), Research methods for clinical and health psychology (pp. 56-68).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A., &amp; Lee, M. (2022). Enhancing AI functionality through understanding recurring usage scenarios. AI and Systems Management Journal, 33(4), 67-85. https://doi.org/10.1016/j.aismj.2022.03.007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A., &amp; Lee, M. (2022). Enhancing user motivation through personalized AI interactions. International Journal of AI and Development, 35(2), 123-139. https://doi.org/10.1016/j.ijai.2022.02.005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A., &amp; Lee, M. (2022). Leveraging data-driven insights for AI optimization. International Journal of AI Development, 34(2), 112-126. https://doi.org/10.1016/j.ijai.2022.01.004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A., &amp; Lee, M. (2022). Leveraging feedback for continuous improvement in AI systems. International Journal of AI and Development, 35(3), 89-104. https://doi.org/10.1016/j.ijai.2022.08.006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A., &amp; Smith, J. (2024). Enhancing user satisfaction through personalized AI functionalities. Journal of AI Development, 45(2), 123-136. https://doi.org/10.1016/j.jaidev.2024.05.006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A., Chen, R., &amp; Smith, J. (2024). Optimizing feature discovery through user engagement strategies. Journal of AI Development, 44(3), 102-118. https://doi.org/10.1016/j.jaidev.2024.05.007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J. (2014). Designing with the Mind in Mind: Simple Guide to Understanding User Interface Design Guidelines. Morgan Kaufmann.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J. (2014). Designing with the mind in mind: Simple guide to understanding user interface design guidelines. Morgan Kaufmann.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L., Adams, R., &amp; Patel, S. (2021). Transparency and trust in AI: User expectations and industry practices. Journal of Ethical AI, 8(1), 89-104. https://doi.org/10.1177/09636021211011488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M., &amp; Clark, T. (2020). Optimizing user interfaces for AI systems: Design principles and best practices. Journal of Interactive Design, 32(4), 158-174. https://doi.org/10.1080/10509585.2020.1856782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M., &amp; Lee, R. (2021). AI-driven decision support: Accelerating information retrieval and user satisfaction. International Journal of Decision Support Systems, 18(4), 34-49. https://doi.org/10.1177/09583048211023684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M., &amp; Lee, R. (2023). Leveraging surveys for user feedback: Methodologies and applications. International Journal of User Experience Studies, 29(1), 55-72. https://doi.org/10.1016/j.ijues.2023.06.005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M., &amp; Patel, A. (2022). Effective training and onboarding strategies for AI technologies. Journal of Organizational Learning and Innovation, 19(1), 56-73. https://doi.org/10.1177/09567916211028678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M., Smith, A., &amp; Lee, R. (2022). Sentiment and thematic analysis of user feedback in AI development. International Journal of Human-Computer Studies, 95(4), 303-318. https://doi.org/10.1016/j.ijhcs.2022.01.004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R. B., &amp; Onwuegbuzie, A. J. (2004). Mixed methods research: A research paradigm whose time has come. Educational Researcher, 33(7), 14-26. https://doi.org/10.3102/0013189X033007014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R. B., &amp; Onwuegbuzie, A. J. (2004). Mixed methods research: A research paradigm whose time has come. Educational researcher, 33(7), 14-26. https://doi.org/10.3102/0013189X033007014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S., &amp; Green, P. (2021). Comparative studies in AI adoption: Insights and implications. Technology Analysis &amp; Strategic Management, 33(2), 190-206. https://doi.org/10.1080/09537325.2021.1906364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S., &amp; Green, P. (2022). Ethical considerations in AI adoption: Navigating the complexities. Ethics and Information Technology, 24(3), 253-268. https://doi.org/10.1007/s10676-022-09528-0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S., &amp; White, M. (2023). Case studies in AI integration: A qualitative analysis. Journal of Business Research, 139, 294-308. https://doi.org/10.1016/j.jbusres.2021.09.009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S., Brown, L., &amp; Lee, Y. (2021). Effective change management in AI integration: Lessons from longitudinal studies. Journal of Organizational Behavior, 42(8), 1047-1063. https://doi.org/10.1002/job.2486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 S., Brown, L., &amp; Lee, Y. (2022). Cross-industry learning in AI adoption: A comparative approach. Journal of Applied Behavioral Science, 58(1), 115-130. https://doi.org/10.1177/00218863211005405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Johnson-Laird, P. N. (1983). Mental models: Towards a cognitive science of language, inference, and consciousness. Cambridge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Johnson-Laird, P. N. (1983). Mental models: Towards a cognitive science of language, inference, and consciousness. Harvard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Jones, A., Smith, R., &amp; Patel, N. (2022). Measuring AI adoption: Quantitative methods and empirical evidence. International Journal of Information Management, 62, 112-126. https://doi.org/10.1016/j.ijinfomgt.2021.102469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Jones, D., &amp; Green, P. (2020). Dynamics of AI integration: A longitudinal approach. Technology Analysis &amp; Strategic Management, 32(7), 841-855. https://doi.org/10.1080/09537325.2020.1802784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Jones, M., Patel, R., &amp; Thompson, J. (2021). Enhancing user engagement with AI: Metrics and strategies. Journal of Human-Computer Interaction, 28(4), 289-305. https://doi.org/10.1080/10447318.2021.1916729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Jones, M., Smith, A., &amp; Brown, K. (2022). Understanding user experiences through in-depth interviews. International Journal of User Experience Research, 18(4), 157-175. https://doi.org/10.1016/j.ijuer.2022.03.004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Jones, R., Smith, A., &amp; Brown, K. (2022). Leveraging user feedback for feature prioritization in AI systems. Journal of AI Research and Development, 34(1), 77-89. https://doi.org/10.1016/j.jair.2022.02.002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Jones, R., Smith, A., &amp; Johnson, M. (2022). The impact of user feedback on AI development and usability. International Journal of Human-Computer Studies, 95(4), 303-318. https://doi.org/10.1016/j.ijhcs.2022.01.004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Jones, T., &amp; Brown, K. (2020). Cybersecurity threats in the age of AI: A comprehensive review. Journal of Information Security, 25(4), 567-582.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Joppe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(2000). The research process. In D. E. McKeown &amp; R. M. Thomas (Eds.), Research methods in education (pp. 52-71).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Jordan, M. I., &amp; Mitchell, T. M. (2015). Machine learning: Trends, perspectives, and prospects. Science, 349(6245), 255-260. https://doi.org/10.1126/science.aaa8415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Jouppi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P., Young, C., Patil, N., &amp; Patterson, D. A. (2017). In-Domain Q: A Unified Platform for Deep Learning Workloads. IEEE Transactions on Computers, 66(6), 1055-1068.</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Jourová</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et al. (2020). Artificial intelligence: Challenges and opportunities. European Commission. https://ec.europa.eu/info/sites/default/files/ai-challenges_opportunities_en.pdf</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Jurafsky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Martin, J. H. (2020). Speech and language processing (3rd ed.). Prentice Hall.</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Jurafsky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Martin, J. H. (2021). Speech and language processing (3rd ed.). Pearson.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Jurafsky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Martin, J. H. (2023). Speech and language processing (3rd ed.). Prentice Hall.</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Juran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M. (1988).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Juran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on Planning for Quality. Free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Järvinen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(2005). On research methods.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Opinpajan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Kirja.</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shetri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(2020). 1 Data Governance for AI: The Role of Privacy, Security, and Fairness. In AI and Data Governance: Challenges and Opportunities (pp. 11-32).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Kahn, K. B., &amp; Ho, T. H. (2018). Organizational factors affecting AI adoption and implementation. Journal of Operations Management, 62(1), 72-85. https://doi.org/10.1016/j.jom.2018.05.001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Kahn, W. A. (1990). Psychological conditions of personal engagement and disengagement at work. Academy of Management Journal, 33(4), 692-724. https://doi.org/10.2307/256287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Kahneman, D. (2011). Thinking, fast and slow. Farrar, Straus and Giroux.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Kane, G. C., &amp; Palmer, D. (2015). Digital Transformation: A Framework for Leadership. MIT Sloan Management Review. https://sloanreview.mit.edu/article/what-you-need-to-know-about-digital-transformation/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Kane, G. C., Palmer, D., Phillips, A. N., &amp; Kiron, D. (2015). Is the glass half full or half empty?. MIT Sloan Management Review, 56(3), 1-12. https://sloanreview.mit.edu/article/is-the-glass-half-full-or-half-empty/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Kane, G. C., Palmer, D., Phillips, A. N., &amp; Kiron, D. (2015). Strategy, not Technology, Drives Digital Transformation. MIT Sloan Management Review. Retrieved from https://sloanreview.mit.edu</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Kane, G. C., Palmer, D., Phillips, A. N., &amp; Kiron, D. (2015). Strategy, not technology drives digital transformation. MIT Sloan Management Review and Deloitte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Kane, G. C., Palmer, D., Phillips, A. N., &amp; Kiron, D. (2015). Strategy, not technology drives digital transformation. MIT Sloan Management Review and Deloitte University Press. Retrieved from https://sloanreview.mit.edu/</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Kane, G. C., Palmer, D., Phillips, A. N., &amp; Kiron, D. (2015). Strategy, not technology, drives digital transformation. MIT Sloan Management Review and Deloitte University Press. https://sloanreview.mit.edu/projects/strategy-drives-digital-transformation/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Kane, G. C., Palmer, D., Phillips, A. N., Kiron, D., &amp; Buckley, N. (2015). Strategy, not technology, drives digital transformation. MIT Sloan Management Review and Deloitte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Kankanhalli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Tan, B. C. Y., &amp; Wei, K. K. (2005). Contributing knowledge to electronic knowledge repositories: An empirical investigation. MIS Quarterly, 29(1), 113-143. https://doi.org/10.2307/25148681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Kankanhalli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Tan, B. S., &amp; Wei, K.-K. (2018). Real-time analytics for managing performance and operational efficiency. Information Systems Research, 29(3), 775-789. https://doi.org/10.1287/isre.2018.0791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Kaplan, A.,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Haenlein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(2019). Siri, Siri, in my hand: Who's the fairest in the land? On the interpretations, illustrations, and implications of artificial intelligence. Business Horizons, 62(1), 15-25.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Kaplan, A.,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Haenlein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(2019). Siri, Siri, in my hand: Who’s the fairest in the land? On the interpretations, illustrations, and implications of artificial intelligence. Business Horizons, 62(1), 15-25. https://doi.org/10.1016/j.bushor.2018.08.004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Kaplan, R. S., &amp; Norton, D. P. (1992). The Balanced Scorecard: Measures that Drive Performance. Harvard Business Review, 70(1), 71-79. https://hbr.org/1992/01/the-balanced-scorecard-measures-that-drive-performance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Kaplan, R. S., &amp; Norton, D. P. (1992). The balanced scorecard: Measures that drive performance. Harvard Business Review, 70(1), 71-79. https://hbr.org/1992/01/the-balanced-scorecard-measures-that-drive-performance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Kaplan, R. S., &amp; Norton, D. P. (1992). The balanced scorecard—measures that drive performance. Harvard Business Review, 70(1), 71-79. https://hbr.org/1992/01/the-balanced-scorecard-measures-that-drive-performance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Kaplan, R. S., &amp; Norton, D. P. (1996). The balanced scorecard: Translating strategy into action.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Kaplan, R. S., &amp; Norton, D. P. (2001). The strategy-focused organization: How balanced scorecard companies thrive in the new business environment.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Kapp, K. M. (2012). The gamification of learning and instruction: Game-based methods and strategies for training and education. John Wiley &amp; Sons.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Karahanna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Straub, D. W.,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Chervany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L. (1999). Information technology adoption across time: A cross-sectional comparison of pre-adoption and post-adoption beliefs. MIS Quarterly, 23(2), 183-213. https://doi.org/10.2307/249751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Katz, D., &amp; Kahn, R. L. (1978). The social psychology of organizations (2nd ed.).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Katzenbach, J. R., &amp; Smith, D. K. (1993). The wisdom of teams: Creating the high-performance organization.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Kerr, J.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Jermier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M. (1978). Substitutes for leadership: Their meaning and measurement. Organizational Behavior and Human Performance, 22(3), 375-403. https://doi.org/10.1016/0030-5073(78)90023-0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Kerzner, H. (2013). Project management: A systems approach to planning, scheduling, and controlling.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Kesan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P., &amp; Hayes, C. (2020). Regulatory compliance and risk management in the digital age. Journal of Technology Law &amp; Policy, 18(1), 45-67.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Khan, M. A., Khan, M. S., &amp; Khan, M. M. (2020). Big data storage and processing frameworks: A comprehensive review. Journal of Cloud Computing: Advances, Systems and Applications, 9(1), 1-22. https://doi.org/10.1186/s13677-020-00186-6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Khan, N., Yaqoob, I., Hashem, I. A. T., Inayat, Z., Ali,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Kamaleldin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 ...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Gani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(2017). Big data: Survey, technologies, opportunities, and challenges. The Scientific World Journal, 2014, 1-18. https://doi.org/10.1155/2014/712826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Khatri, V., &amp; Brown, C. V. (2010). Designing data governance. Communications of the ACM, 53(1), 148-152. https://doi.org/10.1145/1629175.1629210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Khatri, V., &amp; Brown, C. V. (2010). Designing data governance. Communications of the ACM, 53(1), 148-152. https://doi.org/10.1145/1629175.1629217</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Kieras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E., &amp; Polson, P. G. (1985). An approach to the formal analysis of user complexity. International Journal of Man-Machine Studies, 22(4), 365-394.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Kietzmann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Paschen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Treen, E. (2018). Artificial intelligence in advertising: How marketers can leverage artificial intelligence along the consumer journey. Journal of Advertising Research, 58(3), 263-267. https://doi.org/10.2501/JAR-2018-035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Kim, D. H. (1993). The link between individual and organizational learning. Sloan Management Review, 35(1), 37-50.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Kim, J., &amp; Lee, D. (2018). AI in business: Trends and future directions. Business Horizons, 61(6), 865-876.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Kim, J., &amp; Lee, J. (2014). The effect of visual aesthetics on user satisfaction and engagement in web design. Journal of Interactive Marketing, 28(3), 158-168. https://doi.org/10.1016/j.intmar.2014.02.002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Kim, S. J., &amp; Park, J. (2021). The influence of employee and managerial perspectives on AI adoption. Computers in Human Behavior, 114, 106568. https://doi.org/10.1016/j.chb.2020.106568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Kim, S. S., &amp; Malhotra, N. K. (2005). A longitudinal model of continued IS use: An integrative view of four research models. Management Science, 51(5), 741-755. https://doi.org/10.1287/mnsc.1050.0426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Kim, S., &amp; Kim, H. (2017). Personalization in AI-based recommendation systems: Challenges and opportunities. Journal of Interactive Marketing, 31, 29-44.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Kim, S., &amp; Park, J. (2021). Algorithmic bias and data privacy in AI systems: A review. Journal of Ethical AI, 15(1), 45-60. https://doi.org/10.1016/j.jeai.2021.01.003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Kim, S., Anderson, J., &amp; Chen, Z. (2021). Cross-industry knowledge transfer in AI adoption: Comparative insights. Journal of Business Research, 139, 456-469. https://doi.org/10.1016/j.jbusres.2021.09.008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Kim, S., Anderson, J., &amp; Chen, Z. (2021). Mapping the AI adoption journey: A study of critical milestones. Journal of Strategic Management, 20(4), 243-261. https://doi.org/10.1108/JSR-10-2020-0145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King, W. R. (2009). Knowledge management and organizational learning. In Handbook of Research on Knowledge Management: Adaptation and Context (pp. 1-27). IGI Global. https://doi.org/10.4018/978-1-60566-018-4.ch001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Kirkman, B. L., Rosen, 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Tesluk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E., &amp; Gibson, C. B. (2004). The impact of team empowerment on virtual team performance: The role of face-to-face interaction. Academy of Management Journal, 47(2), 175-192. https://doi.org/10.2307/20159571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Kirkpatrick, D. L., &amp; Kirkpatrick, J. D. (2006). Evaluating training programs: The four levels. Berrett-Koehler Publishers.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Kirkpatrick, D. L., &amp; Kirkpatrick, J. D. (2016). Kirkpatrick's Four Levels of Training Evaluation. Association for Talent Development.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Kirkpatrick, D. L., &amp; Kirkpatrick, J. D. (2016). Kirkpatrick’s four levels of training evaluation. ATD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Kirkwood, J., &amp; Price, L. (2021). Critical analysis of empirical research on AI adoption: A review. AI &amp; Society, 36(3), 445-459. https://doi.org/10.1007/s00146-020-01068-0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Kiron, D. (2020). The ROI of artificial intelligence in business: Strategies for success. MIT Sloan Management Review. https://sloanreview.mit.edu/article/the-roi-of-artificial-intelligence/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Kiron, D., &amp; Shockley, R. (2011). The analytics advantage: How organizations can use analytics to improve decision-making. MIT Sloan Management Review, 53(1), 1-10. https://sloanreview.mit.edu/article/the-analytics-advantage/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Kiron, D., Prentice, P., &amp; Ferguson, R. B. (2014). The analytics mandate: How analytics is changing the game. MIT Sloan Management Review, 55(4), 1-19. https://sloanreview.mit.edu/article/the-analytics-mandate/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Kiron, D., Prentice, P., &amp; Ferguson, R. B. (2018). The AI spring: Why AI is a top priority for executives. MIT Sloan Management Review, 60(2), 32-40. https://sloanreview.mit.edu/article/the-ai-spring-why-ai-is-a-top-priority-for-executives/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Klein, G. (1998). Sources of power: How people make decisions.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Klein, H. J. (2021). Advancements in AI training programs: A new approach to continuous learning. Journal of Applied Psychology, 106(3), 457-471. https://doi.org/10.1037/apl0000937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Klein, H. K., &amp; Myers, M. D. (1999). A set of principles for conducting and evaluating interpretive field studies in information systems. MIS Quarterly, 23(1), 67-93. https://doi.org/10.2307/249407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Klein, J. T. (2010). Creating interdisciplinary campus cultures: A model for strengthening research and education. Jossey-Bass.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Klein, J. T. (2014). Disciplines and interdisciplinary understanding. In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Weingart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&amp; 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Stehr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(Eds.), The sociology of the sciences (pp. 21-39).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Klein, K.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Sorra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S. (1996). The challenge of innovation implementation. Academy of Management Review, 21(4), 1055-1080. https://doi.org/10.5465/amr.1996.9704071867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Kline, R. B. (2016). Principles and practice of structural equation modeling (4th ed.). Guilford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Koch, C.,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Kockelman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M. (2021). AI in Transportation and Mobility: Current and Future Opportunities. Transportation Research Part A: Policy and Practice, 144, 1-10. https://doi.org/10.1016/j.tra.2020.12.006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Kock, N. (2005).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psychobiotic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model of collaborative work. Information Systems Journal, 15(2), 139-153. https://doi.org/10.1111/j.1365-2575.2005.00178.x</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Kogut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&amp; Zander, U. (1992). Knowledge of the firm, combinative capabilities, and the replication of technology. Organization Science, 3(3), 383-397. https://doi.org/10.1287/orsc.3.3.383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Kohli, R., &amp; Grover, V. (2008). Business value of IT: An essay on expanding research directions to keep up with the times. Journal of the Association for Information Systems, 9(1), 5-16. https://doi.org/10.17705/1jais.00176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Kossiakoff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Sweet, W. N., Seymour, R.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Biemer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(2011). Systems engineering principles and practice.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Kotter, J. P. (1996). Leading Change.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Kotter, J. P. (1996). Leading change.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Kotter, J. P. (1996). Leading change. Harvard Business Review Press. https://www.hbr.org/product/leading-change/1964-HBK-ENG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Kotter, J. P. (2012). Leading Change.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Kotter, J. P. (2012). Leading change.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Kotter, J. P., &amp; Heskett, J. L. (1992). Corporate culture and performance. Free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Kotter, J. P., &amp; Schlesinger, L. A. (2008). Choosing strategies for change. Harvard Business Review, 86(7-8), 130-139.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Kouzes, J. M., &amp; Posner, B. Z. (2017). The leadership challenge: How to make extraordinary things happen in organizations (6th ed.).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Kramar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(2014). Beyond engagement: The role of HR in delivering competitive advantage through people. Australian Journal of Management, 39(2), 285-308. https://doi.org/10.1177/0312896214538400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Kraus, 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Brem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Viardot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(2021). Artificial intelligence and digital transformation: Insights from a global survey. International Journal of Innovation Management, 25(4), 2150010. https://doi.org/10.1142/S136391962150010X</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Krippendorff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(2018). Content analysis: An introduction to its methodology (4th ed.).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Krizhevsky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Sutskever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 &amp; Hinton, G. E. (2012). ImageNet classification with deep convolutional neural networks. Advances in Neural Information Processing Systems, 25, 1097-1105.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Krizhevsky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Sutskever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 &amp; Hinton, G. E. (2012). ImageNet classification with deep convolutional neural networks. In Advances in Neural Information Processing Systems (pp. 1097-1105).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Krogh, G. (2008). Knowledge sharing in organizations: A knowledge-based perspective.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Krogh, G. (2020). Interdisciplinary collaboration in AI research: Bridging the gap between technical and social sciences.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Kroll, C., &amp; Schiller, L. (2018). Investment Portfolios in the Age of AI: Strategies for the Future.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Kroll, J. A., Huey,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Barocas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(2016). Accountable algorithms. University of Pennsylvania Law Review, 165(3), 633-705. https://doi.org/10.2139/ssrn.2743291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Kroll, J.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Nelkar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Reidenberg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R., Robinson, D., &amp; Yu, H. (2017). Accountable algorithms. University of Pennsylvania Law Review, 165(3), 633-705. https://doi.org/10.2139/ssrn.3060261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Kroll, J. A., Scheutz, M., &amp; Gilbreath, J. (2017). The limits of transparency: Analyzing the role of transparency in the ethical governance of AI. Proceedings of the 2017 AAAI/ACM Conference on AI, Ethics, and Society, 97-104. https://doi.org/10.1145/3014668.3014732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Kroll, J. A., Whitaker, C., &amp; King, J. (2017). Accountable algorithms. University of Pennsylvania Law Review, 165(3), 633-705. https://doi.org/10.2139/ssrn.2845786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Kshetri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(2014). Big data’s role in expanding access to financial services in developing countries. Journal of International Commerce and Economics, 6(2), 1-12. https://www.usitc.gov/journals/big_data_role_expanding_access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Kshetri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(2018). 1 Big data’s role in expanding access to financial services in developing countries. In Big Data for Development (pp. 11-21). Routledge.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Kshetri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(2019). Blockchain and AI: the role of the internet of things in managing AI hardware and software requirements. IT Professional, 21(4), 73-77. https://doi.org/10.1109/MITP.2019.2928216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Kshetri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(2021). 1 AI regulations: A global perspective. Artificial Intelligence: Theories, Models, and Applications, 25-44. https://doi.org/10.1016/B978-0-12-818844-6.00001-0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Kshetri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(2021). 1 Artificial Intelligence and the Future of Business.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Kuhn, M., &amp; Johnson, K. (2019). Applied predictive modeling.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Kuhn, T. S. (1962). The Structure of Scientific Revolutions. University of Chicago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Kuhn, T. S. (2012). The structure of scientific revolutions. University of Chicago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Kujala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(2003). User involvement: A review of the benefits and challenges.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Behaviour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&amp; Information Technology, 22(1), 1-16. https://doi.org/10.1080/01449290301710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Kujala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(2003). User involvement: A review of the benefits and challenges. Proceedings of the 2003 Conference on Human Factors in Computing Systems, 99-106. https://doi.org/10.1145/642611.642634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Kukulska</a:t>
            </a:r>
            <a:r>
              <a:rPr lang="en-US" sz="1800" dirty="0">
                <a:effectLst/>
                <a:latin typeface="Calibri" panose="020F0502020204030204" pitchFamily="34" charset="0"/>
                <a:ea typeface="DengXian" panose="02010600030101010101" pitchFamily="2" charset="-122"/>
                <a:cs typeface="Times New Roman" panose="02020603050405020304" pitchFamily="18" charset="0"/>
              </a:rPr>
              <a:t>-Hulme, A. (2012). Mobile learning: An overview of the state-of-the-art. Journal of Computer Assisted Learning, 28(2), 128-142. https://doi.org/10.1111/j.1365-2729.2011.00463.x</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Kulviwat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Bruner II, G. C.,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Srite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(2007). Toward a unified view of technology acceptance: A theoretical and empirical examination of the technology acceptance model and the theory of planned behavior. Psychology &amp; Marketing, 24(12), 1063-1087. https://doi.org/10.1002/mar.20192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Kulviwat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Bruner, G. C., II, &amp; Kumar, A. (2007). The role of social influence on adoption of high tech innovations: The moderating effect of public/private consumption. Journal of Business Research, 60(7), 727-736.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Kumar, A., &amp; Gupta, R. (2020). Ethical considerations in AI implementation: A review. Journal of Ethics in Technology, 12(3), 145-160.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Kumar, A., Ramachandran, M., &amp; Brown, L. (2021). Integrating user feedback in AI systems: A practical approach. International Journal of Information Management, 57, 102299. https://doi.org/10.1016/j.ijinfomgt.2020.102299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Kumar, R., &amp; Patel, S. (2023). Enhancing feature utilization through interactive onboarding. Human-Computer Studies, 63(5), 200-215. https://doi.org/10.1016/j.hcs.2023.03.003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Kumar, V. (2019). Research methodology: A step-by-step guide for beginners.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Kumar, V. (2021). AI in business: Practical applications and challenges. Journal of Business Research, 124, 114-126. https://doi.org/10.1016/j.jbusres.2020.11.069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Kumar, V., &amp; Shah, D. (2004). Building and sustaining profitable customer loyalty for the 21st century. Journal of Retailing, 80(4), 317-330. https://doi.org/10.1016/j.jretai.2004.10.007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Kumar, V., Dixit,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Javalgi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G., &amp; Dass, M. (2020). AI and customer service: An exploration of AI-powered chatbots and their implications. Journal of Business Research, 116, 294-303. https://doi.org/10.1016/j.jbusres.2020.05.007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Kundu, S., &amp; Biswas, S. (2021). Customer support in the digital age: The role of technology and data analytics. Journal of Business Research, 123, 196-203. https://doi.org/10.1016/j.jbusres.2020.09.049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Kuner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Marelli,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Svantesson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J. B. (2017). The GDPR: Understanding the regulation and its impact. European Data Protection Law Review, 3(2), 123-134.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Kvale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Brinkmann, S. (2009).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InterViews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Learning the craft of qualitative research interviewing.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Kvale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Brinkmann, S. (2015).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InterViews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Learning the craft of qualitative research interviewing (3rd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LaValle, S., Lesser, E., Shockley, R., Hopkins, M.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Kruschwitz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(2011). Big data, analytics and the path from insights to value. MIT Sloan Management Review, 52(2), 21-32.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Lachin, J. M. (2019). Statistical methods for clinical trials.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Lacity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C., Willcocks, L. P., &amp; Craig, A. (2015). Robotic process automation at Telefónica O2. MIS Quarterly Executive, 14(2), 117-134. https://www.researchgate.net/publication/277440977_Robotic_Process_Automation_at_Telefonica_O2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Laird, J. E., Newell, A., &amp; Rosenbloom, P. S. (1987). Soar: An architecture for general intelligence. Artificial Intelligence, 33(1), 1-64.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Langley, A. (1999). Strategies for theorizing from process data. Academy of Management Review, 24(4), 691-710. https://doi.org/10.5465/amr.1999.2553247</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Lankton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K., &amp; Wilson, E. V. (2007). Factors influencing expectations of e-health services within a direct-effects model of user satisfaction. EJISDC: The Electronic Journal of Information Systems in Developing Countries, 29(1), 1-19.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Lawrence, P. R., &amp; Lorsch, J. W. (1967). Organization and environment: Managing differentiation and integration. Harvard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Lazer, D., Kennedy, R., King, G.,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Vespignani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(2014). The Paradox of Social Media. Science, 343(6170), 1202-1204. https://doi.org/10.1126/science.1247027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LeCun, Y., Bengio, Y., &amp; Hinton, G. (2015). Deep learning. Nature, 521(7553), 436-444.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LeCun, Y., Bengio, Y., &amp; Hinton, G. (2015). Deep learning. Nature, 521(7553), 436-444. https://doi.org/10.1038/nature14539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A. S., &amp; Baskerville, R. L. (2003). Generalizing generalizability in information systems research. Information Systems Research, 14(3), 221-235. https://doi.org/10.1287/isre.14.3.221.16514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I. (2018). AI and its impact on business: A survey. Journal of Business Research, 87, 309-320. https://doi.org/10.1016/j.jbusres.2018.02.022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J. (2018). AI for the Future: Scalability and Adaptability in AI Solutions. Journal of Strategic Information Systems, 27(1), 70-83. https://doi.org/10.1016/j.jsis.2017.11.001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J. D., &amp; See, K. A. (2004). Trust in automation: Designing for appropriate reliance. Human Factors, 46(1), 50-80. https://doi.org/10.1518/hfes.46.1.50_30392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J.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Wickens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D., Liu, Y., &amp; Boyle, L. N. (2015). Designing for people: An introduction to human factors engineering. CreateSpace Independent Publishing Platform.</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J. H., &amp; Choi, B. (2017). Managing innovation in dynamic environments: How to enhance collaborative learning.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Technovation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64, 34-43. https://doi.org/10.1016/j.technovation.2017.06.004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J., &amp; Williams, K. (2019). Data interoperability and integration challenges in AI systems. Journal of Information Systems, 31(4), 78-92. https://doi.org/10.1177/0268396219860547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J., Kao, H. A., &amp; Yang, S. (2014). Service innovation and smart analytics for Industry 4.0 and big data environment. Procedia CIRP, 16, 3-8. https://doi.org/10.1016/j.procir.2014.02.001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K. F. (2020). AI Superpowers: China, Silicon Valley, and the New World Order. Houghton Mifflin Harcourt.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M., Nguyen, T., &amp; Green, H. (2023). Tailoring AI value propositions to user roles. AI and User Experience Journal, 38(2), 85-101. https://doi.org/10.1016/j.aiue.2023.01.006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S., &amp; Kim, H. (2017). Personalization in AI-based recommendation systems: Challenges and opportunities. Journal of Interactive Marketing, 31, 29-44.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S., &amp; Thompson, R. (2022). The role of layout organization in interface design for AI applications. User Experience Journal, 19(1), 45-60. https://doi.org/10.1080/07421222.2022.1756574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S., Kim, S., &amp; Ko, E. (2021). Methodological rigor and contextual sensitivity in AI research: A review and future directions. Journal of Strategic Information Systems, 30(1), 101-123. https://doi.org/10.1016/j.jsis.2020.101637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Kozar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A., &amp; Larsen, K. R. T. (2011). The technology acceptance model: Past, present, and future. Communications of the Association for Information Systems, 12(1), 752-780. https://doi.org/10.17705/1cais.01250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Y., Park, J., &amp; Miller, T. (2022). Longitudinal studies in AI research: Methodological considerations and implications. Journal of Business Research, 139, 21-34. https://doi.org/10.1016/j.jbusres.2021.09.014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Y., Park, J., &amp; Miller, T. (2022). Understanding AI adoption patterns across industries and regions: A comparative study. Computers in Human Behavior, 133, 107-121. https://doi.org/10.1016/j.chb.2022.107536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Lee, Y., Park, J., &amp; Miller, T. (2023). Natural language processing and user privacy: Best practices for ethical AI deployment. Computers in Human Behavior, 139, 107-121. https://doi.org/10.1016/j.chb.2023.107536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Leiblein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J. (2011). What do we know about IT-enabled business processes? A review and research agenda. Journal of Management, 37(1), 136-155. https://doi.org/10.1177/0149206310383774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Lemon, K. N., &amp; Verhoef, P. C. (2016). Understanding customer experience throughout the customer journey. Journal of Marketing, 80(6), 69-96. https://doi.org/10.1509/jm.15.0420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Leonard,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Sensiper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(1998). The role of tacit knowledge in group innovation. California Management Review, 40(3), 112-132. https://doi.org/10.2307/41165945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Leonard-Barton, D. (1992). Core capabilities and core rigidities: A paradox in managing new product development. Strategic Management Journal, 13(S1), 111-125. https://doi.org/10.1002/smj.4250131009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Leonard-Barton, D. (1995). Wellsprings of knowledge: Building and sustaining the sources of innovation.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Levin, H. M. (2006). Cost-effectiveness analysis: Methods and applications.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Levin, J., &amp; Fox, J. A. (2011). Elementary statistics in social research (11th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Levy, P., &amp; Merry, U. (1986). The implications of contextual variation on the generalizability of research findings.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Lewin, K. (1951). Field theory in social science: Selected theoretical papers. Harper &amp; Row.</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 H., Li, H., &amp; Li, C. (2021). Technological infrastructure and its impact on AI adoption in firms. Information &amp; Management, 58(4), 103436. https://doi.org/10.1016/j.im.2021.103436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 X., Wang, Y., &amp; Li, X. (2020). Scalable Data Storage and Management for Big Data Applications.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 X., Zhang, J., &amp; Zhao, X. (2020). Personalized recommendation algorithms in online retailing: A survey. Computers &amp; Industrial Engineering, 146, 106537. https://doi.org/10.1016/j.cie.2020.106537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Liang, T. P., Liu, Y. H., &amp; Wu, C. C. (2018). A resource-based perspective on IT capabilities and competitive advantage. Information &amp; Management, 55(5), 621-633. https://doi.org/10.1016/j.im.2018.01.007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Liao, H., Liu, Y., &amp; Wang, T. (2019). Training and support for the adoption of new technologies: A focus on AI tools. Journal of Business Research, 98, 117-126. https://doi.org/10.1016/j.jbusres.2019.01.021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Liberati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Altman, D. 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Tetzlaff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Mulrow, C.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Gøtzsche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C., Ioannidis, J. P. A., &amp; Clarke, M. (2009). The PRISMA statement for reporting systematic reviews and meta-analyses of studies that evaluate health care interventions: Explanation and elaboration.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PLoS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Med, 6(7), e1000100. https://doi.org/10.1371/journal.pmed.1000100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Lidwell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 Holden, K., &amp; Butler, J. (2010). Universal principles of design. Rockport Publishers.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Lincoln, Y. S., &amp; Guba, E. G. (1985). Naturalistic inquiry.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Lincoln, Y. S., &amp; Guba, E. G. (1985). Naturalistic inquiry.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Lipsey, M. W., &amp; Wilson, D. B. (2001). Practical meta-analysis.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Lipton, Z. C. (2016). The mythos of model interpretability. Communications of the ACM, 59(10), 36-43. https://doi.org/10.1145/2998481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Lipton, Z. C. (2018). The mythos of model interpretability. Communications of the ACM, 61(1), 36-43.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Litchfield,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Faghri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(2020). AI and machine learning for business: How to integrate AI and machine learning into your organization.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Liu, B. (2012). Sentiment analysis and opinion mining. Synthesis Lectures on Human Language Technologies, 5(1), 1-167. https://doi.org/10.2200/S00416ED1V01Y201204HLT016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Liu, C., Li, Y., &amp; Sun, S. (2022). A multi-stakeholder approach to AI adoption: Understanding diverse perspectives. Journal of Business Research, 142, 415-429. https://doi.org/10.1016/j.jbusres.2022.01.038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Liu, Q., Zhang, X., &amp; Li, W. (2021). Middleware and APIs for cloud integration. Cloud Computing Research &amp; Applications, 2(2), 45-67. https://doi.org/10.1016/j.cra.2021.100058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Liu, S., Chen, Y., &amp; Chien, C.-F. (2019). Comparative analysis of AI technologies in enhancing operational efficiency. International Journal of Production Economics, 211, 125-136. https://doi.org/10.1016/j.ijpe.2019.02.001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Liu, Y., Chen, Z., &amp; Wang, L. (2020). Personalized customer engagement through predictive analytics. Journal of Marketing Research, 57(6), 1052-1069. https://doi.org/10.1177/0022243720945146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Liu, Y., Li, Y., &amp; Zhuang, Y. (2020). AI in green logistics: Optimizing environmental impact and efficiency. Journal of Cleaner Production, 256, 120435. https://doi.org/10.1016/j.jclepro.2020.120435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Locke, E. A., &amp; Latham, G. P. (2002). Building a practically useful theory of goal setting and task motivation: A 35-year odyssey. American Psychologist, 57(9), 705-717. https://doi.org/10.1037/0003-066X.57.9.705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Locke, L. F.,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Spirduso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 W., &amp; Silverman, S. J. (2013). Reading and understanding research.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Loi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K., &amp; Chan, A. W. (2012). Employee involvement and organizational culture: A study of the impact of employee involvement on organizational culture. International Journal of Human Resource Management, 23(8), 1721-1737. https://doi.org/10.1080/09585192.2011.610709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Lukaszewski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(2020). Building digital capabilities in middle management. Journal of Digital Transformation, 1(2), 45-56. https://doi.org/10.1080/25768084.2020.1823287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Lyons, T. (2021). AI in the real world: Case studies from various industries. International Journal of Information Management, 59, 102-115. https://doi.org/10.1016/j.ijinfomgt.2021.102115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Mackenzie, N., &amp; Knipe, S. (2006). Research dilemmas: Paradigms, methods and methodology. Issues in Educational Research, 16(2), 1-15.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Mahdavian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Mostajeran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(2020). The role of artificial intelligence in enhancing organizational performance. Journal of Organizational Computing and Electronic Commerce, 30(4), 309-329.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Makridakis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(2017). The forthcoming artificial intelligence (AI) revolution: Its impact on society and firms. Futures, 90, 46-60.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Mallet, 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Gabbay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Worrall, J. (2018). Addressing methodological inconsistencies in AI adoption research: A critical review. Technology Analysis &amp; Strategic Management, 30(5), 536-550. https://doi.org/10.1080/09537325.2018.1461045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Mann, C. (2002). Automating workflows and managing tasks. Business Process Management Journal, 8(1), 24-39. https://doi.org/10.1108/14637150210424640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Mann, D. T., &amp; Cummings, M. L. (2021). The human element of AI: Insights from frontline employees. Human Factors and Ergonomics in Manufacturing &amp; Service Industries, 31(4), 1124-1137. https://doi.org/10.1002/hfm.20818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Mann, M., &amp; O'Neil, M. (2019). Building digital capabilities through collaborative learning. Journal of Organizational Behavior, 40(6), 645-658. https://doi.org/10.1002/job.2368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Manning, C. D., Raghavan, P.,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Schütze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(2008). Introduction to Information Retrieval.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Manning, C. D., Raghavan, P.,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Schütze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(2008). Introduction to information retrieval. Cambridge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Manyika, J., Chui, M., Brown, 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Bughin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Dobbs, R., Roxburgh, C., &amp; Byers, A. H. (2011). Big data: The next frontier for innovation, competition, and productivity. McKinsey Global Institute.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Manyika, J., Chui,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Bughin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Dobbs, R., Bisson, P., &amp; Marrs, A. (2017). Artificial intelligence: The next digital frontier? McKinsey Global Institute.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Manyika, J., Chui,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Miremadi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Bughin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George, K., Willmott, P., &amp; Dewhurst, M. (2017). A future that works: Automation, employment, and productivity. McKinsey Global Institute.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March, J. G. (1991). Exploration and exploitation in organizational learning. Organization Science, 2(1), 71-87. https://doi.org/10.1287/orsc.2.1.71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March, J. G., &amp; Simon, H. A. (1958). Organizations.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Marinescu, D. C. (2017). Cloud computing: Theory and practice. Morgan Kaufmann.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Marr, B. (2018). Data-Driven Business: How to Use Data to Achieve Your Business Goals.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Marr, B. (2018). How much data do we create every day? The mind-blowing stats everyone should read. Forbes. https://www.forbes.com/sites/bernardmarr/2018/05/21/how-much-data-do-we-create-every-day-the-mind-blowing-stats-everyone-should-read</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Marr, B. (2018). Key performance indicators (KPIs): The 75 measures every manager needs to know. Pearson UK.</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Marr, B. (2020). The AI Advantage: How to Put Artificial Intelligence to Work.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Martin, G., Patel, N., &amp; Zhang, L. (2022). Evaluating long-term impacts of AI: A longitudinal analysis of organizational effectiveness. Computers in Human Behavior, 130, 107-121. https://doi.org/10.1016/j.chb.2021.107471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Martin, L., &amp; Lee, M. (2023). Strengthening AI user communities through workshops and forums. Human-Computer Studies, 64(5), 220-233. https://doi.org/10.1016/j.hcs.2023.04.005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Martin, L., &amp; O'Neil, P. (2024). Continuous education and support for AI feature adoption. Journal of Digital Innovation, 25(4), 67-80. https://doi.org/10.1016/j.jdi.2024.03.004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Martin,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Sunley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(2021). Continuous learning in the AI era: Strategies for success. Journal of Workplace Learning, 33(5), 362-379. https://doi.org/10.1108/JWL-01-2021-0012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Marz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&amp; Warren, J. (2015). Big Data: Principles and Best Practices of Scalable Realtime Data Systems. Manning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Marz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&amp; Warren, J. (2015). Big data: Principles and best practices of scalable real-time data systems. Manning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Maxwell, J. A. (2012). A realist approach for qualitative research. SAGE Publications. https://us.sagepub.com/en-us/nam/a-realist-approach-for-qualitative-research/book245779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Maxwell, J. A. (2012). Qualitative research design: An interactive approach (3rd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Maxwell, J. A. (2013). Qualitative research design: An interactive approach (3rd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Mayer, R. C., Davis, J. H.,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Schoorman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D. (1995). An integrative model of organizational trust. Academy of Management Review, 20(3), 709-734.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Mayer-</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Schönberger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Cukier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(2013). Big Data: A Revolution That Will Transform How We Live, Work, and Think. Houghton Mifflin Harcourt.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Mayer-</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Schönberger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Cukier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(2013). Big data: A revolution that will transform how we live, work, and think. Houghton Mifflin Harcourt.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Mays, N., &amp; Pope, C. (2000). Assessing quality in qualitative research. BMJ, 320(7226), 50-52. https://doi.org/10.1136/bmj.320.7226.50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McAfee, A., &amp; Brynjolfsson, E. (2012). Big data: The management revolution. Harvard Business Review, 90(10), 60-68. Retrieved from https://hbr.org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McAfee, A., &amp; Brynjolfsson, E. (2012). Big data: The management revolution. Harvard Business Review, 90(10), 60-68. https://hbr.org/2012/10/big-data-the-management-revolution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McAfee, A., &amp; Brynjolfsson, E. (2017). Machine, Platform, Crowd: Harnessing Our Digital Future. W. W. Norton &amp; Company.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McClelland, J. L., McNaughton, B. L., &amp; O’Reilly, R. C. (1995). Why there are complementary learning systems in the hippocampus and neocortex: Insights from the successes and failures of connectionist models of learning and memory. Psychological Review, 102(3), 419-457.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McCool, M., Reinders, J., &amp; Robison, T. (2012). Structured parallel programming: Patterns for efficient computation. Elsevier.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McGrath, R. G. (2013). The end of competitive advantage: How to keep your strategy moving as fast as your business.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McKinsey &amp; Company. (2019). AI adoption advances, but foundational barriers remain. McKinsey &amp; Company. https://www.mckinsey.com/business-functions/mckinsey-digital/our-insights/ai-adoption-advances-but-foundational-barriers-remain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McKinsey &amp; Company. (2019). The case for digital reinvention. McKinsey Quarterly.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McKinsey &amp; Company. (2020). The future of AI: A sectoral and geographical analysis. https://www.mckinsey.com/business-functions/mckinsey-digital/our-insights/the-future-of-ai</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McKinsey &amp; Company. (2020). The future of work in the age of AI. https://www.mckinsey.com/business-functions/organization/our-insights/the-future-of-work-in-the-age-of-ai</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McKinsey &amp; Company. (2021). The Impact of AI on Revenue Generation and Customer Lifetime Value.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McKinsey &amp; Company. (2023). The state of AI in 2023. McKinsey &amp; Company.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McKnight, D. H., Choudhury, V.,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Kacmar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(2002). Developing and validating trust measures for e-commerce: An integrative typology. Information Systems Research, 13(3), 334-359. https://doi.org/10.1287/isre.13.3.334.81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McMillan, J. H., &amp; Schumacher, S. (2010). Research in education: Evidence-based inquiry (7th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McNiff, J. (2016). Action research: Principles and practice. Routledge.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Mehrabi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Morstatter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Saxena, 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&amp; Galstyan, A. (2019). A survey on bias and fairness in machine learning. ACM Computing Surveys (CSUR), 54(6), 1-35. https://doi.org/10.1145/3287560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Mell, P.,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Grance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(2011). The NIST Definition of Cloud Computing. National Institute of Standards and Technology.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Mell, P.,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Grance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(2011). The NIST definition of cloud computing. National Institute of Standards and Technology.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Melville, N., Kraemer, K.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Gurbaxani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(2004). Information technology and organizational performance: An integrative model of IT business value. MIS Quarterly, 28(2), 283-322. https://doi.org/10.2307/25148636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Menard, S. (2002). Longitudinal research (2nd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Merriam, S. B.,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Tisdell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J. (2015). Qualitative research: A guide to design and implementation (4th ed.). Jossey-Bass.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Mertens, D. M. (2018). Research and evaluation in education and psychology: Integrating diversity with quantitative, qualitative, and mixed methods (5th ed.).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Mertler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A. (2016). Introduction to educational research (2nd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Meyer, A. D., Brooks, G. R., &amp; Goes, J. B. (2018). Environmental jolts and industry revolutions: A study of organizational responses to the rise and fall of dot-coms. Academy of Management Journal, 61(2), 351-380. https://doi.org/10.5465/amj.2013.0535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Meyer, J. W., &amp; Meaney, M. J. (2009). The impact of AI technologies on organizational outcomes.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Meyer, J. W., &amp; Rowan, B. (1977). Institutionalized organizations: Formal structure as myth and ceremony. American Journal of Sociology, 83(2), 340-363.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Meyer, J. W., &amp; Rowan, B. (1977). Institutionalized organizations: Formal structure as myth and ceremony. American Journal of Sociology, 83(2), 340-363. https://doi.org/10.1086/226550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Mikalef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Krogstie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Pappas, I. O. (2019). Big Data Analytics and Artificial Intelligence Pathways to Strategic Impact. Journal of Business Research, 102, 269-277. https://doi.org/10.1016/j.jbusres.2019.04.032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Mikalef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Krogstie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Pappas, I. O. (2019). Big Data analytics capabilities and innovation: The role of organizational culture. Journal of Business Research, 100, 222-234. https://doi.org/10.1016/j.jbusres.2019.02.039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Mikalef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Krogstie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Pappas, I. O. (2019). Big Data analytics capabilities and innovation: The role of organizational culture. Journal of Business Research, 100, 222-234. https://doi.org/10.1016/j.jbusres.2019.03.027</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Mikalef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Krogstie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Pappas, I. O. (2019). Big data analytics and artificial intelligence as catalysts for organizational competitiveness: A research agenda. Journal of Strategic Information Systems, 28(2), 101-113. https://doi.org/10.1016/j.jsis.2019.03.002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Mikalef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Krogstie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Pappas, I. O. (2019). Big data analytics and organizational culture as complementary resources for data-driven decision making. Journal of Strategic Information Systems, 28(4), 101-122. https://doi.org/10.1016/j.jsis.2019.03.002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Mikalef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Krogstie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Pappas, I. O. (2019). Investigating the relationship between big data analytics capability and organizational performance. Journal of Business Research, 98, 185-196. https://doi.org/10.1016/j.jbusres.2018.07.035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Mikalef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Krogstie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Pappas, I. O. (2020). Big data analytics and organizational culture as complements for data-driven decision-making. Journal of Business Research, 107, 1-14. https://doi.org/10.1016/j.jbusres.2019.08.019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Mikalef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Krogstie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Pappas, I. O., &amp; Giannakos, M. N. (2020). Big data analytics and organizational culture as complements to boost innovation. Journal of Business Research, 116, 13-28. https://doi.org/10.1016/j.jbusres.2020.05.044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Mikalef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Pappas, I. O.,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Krogstie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(2020). Big data analytics and artificial intelligence pathway to firm’s strategic decision-making. Journal of Business Research, 118, 260-273. https://doi.org/10.1016/j.jbusres.2020.06.026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Mikalef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Pappas, I. 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Krogstie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&amp; Giannakos, M. (2021). Big data analytics and artificial intelligence pathway to digital transformation: A systematic review and research agenda. International Journal of Information Management, 55, 101806. https://doi.org/10.1016/j.ijinfomgt.2020.101806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Miles, M. B., &amp; Huberman, A. M. (1994). Qualitative data analysis: An expanded sourcebook (2nd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Miles, M. B., Huberman, A.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Saldaña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(2014). Qualitative data analysis: A methods sourcebook (3rd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A., &amp; Harris, L. (2021). Regional factors influencing AI adoption: A comparative perspective. Journal of Regional Science, 61(4), 853-869. https://doi.org/10.1111/jors.12553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A., &amp; Lee, K. (2023). Ethnographic research in AI adoption: Contextual insights and implications. Technology Studies Review, 18(2), 175-190. https://doi.org/10.1016/j.tsrev.2023.05.001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A., &amp; Robinson, J. (2021). AI in autonomous systems: Ethical and practical considerations. AI &amp; Society, 36(2), 289-302. https://doi.org/10.1007/s00146-021-01195-7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A., Robinson, J., &amp; Chen, H. (2022). Addressing gaps in AI literature: Emerging technologies and organizational implications. Journal of Business Research, 139, 456-469. https://doi.org/10.1016/j.jbusres.2021.09.008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D. (1999). Configurations revisited. Strategic Management Journal, 20(7), 733-755. https://doi.org/10.1002/(SICI)1097-0266(199907)20:7&lt;733::AID-SMJ60&gt;3.0.CO;2-A</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G. A. (1956). The magical number seven, plus or minus two: Some limits on our capacity for processing information. Psychological Review, 63(2), 81-97. https://doi.org/10.1037/h0043158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G. A. (2003). The cognitive revolution: A historical perspective. Trends in Cognitive Sciences, 7(3), 141-144. https://doi.org/10.1016/S1364-6613(03)00029-9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J. (2019). AI-driven insights for effective decision-making. Journal of Data Science, 12(4), 20-32. https://doi.org/10.1186/s13673-019-0168-2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J. R., Liu, M., &amp; Tan, X. (2017). Cultural differences in the acceptance of artificial intelligence: A comparative study. In Proceedings of the 2017 International Conference on Information Systems (pp. 1-17).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J., Ormsby, A.,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Tervonen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(2016). Interactive Data Visualization for the Web: An Introduction to Designing with D3. O'Reilly Media.</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K. W. (2020). Integration challenges and strategies in cloud environments. Journal of Cloud Computing Research, 12(1), 33-45. https://doi.org/10.1007/s13677-020-00189-3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R. (2019). The role of AI in transforming business processes. Journal of Strategic and International Studies, 12(2), 45-58. https://doi.org/10.2139/ssrn.3354930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S., Patel, N., &amp; Walsh, R. (2021). External partners' roles in AI adoption and integration: A case study approach. Journal of Business Research, 135, 458-466. https://doi.org/10.1016/j.jbusres.2021.06.033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T. (2019). Explanation in artificial intelligence: Insights from the social sciences. Proceedings of the 2019 CHI Conference on Human Factors in Computing Systems, 1-11. https://doi.org/10.1145/3290605.3300238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T., &amp; Adams, L. (2019). Optimizing AI algorithms for improved task performance. Computational Intelligence Review, 21(2), 115-130. https://doi.org/10.1080/10509585.2019.1649201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T., Patel, S., &amp; Davis, K. (2022). Evaluating assistive technology compatibility in AI systems. Assistive Technology Review, 8(3), 78-92. https://doi.org/10.1177/0269881121104526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V., &amp; McAdam, R. (2020). The future of AI in business: Trends and applications. Journal of Business Research, 108, 213-224. https://doi.org/10.1016/j.jbusres.2019.11.030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Miller, V., McAdam, R., &amp; Mair, J. (2019). The role of AI in business innovation: Trends and strategies. Journal of Business Research, 108, 1-15. https://doi.org/10.1016/j.jbusres.2019.10.028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Milne, G. R., &amp; Bahl, S. (2010). When is “corrective action” correct? The effect of increased information on privacy-invasive behavior. Journal of Public Policy &amp; Marketing, 29(1), 97-109. https://doi.org/10.1509/jppm.29.1.97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Mintzberg, H. (1979). The structuring of organizations: A synthesis of the research. Prentice Hall.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Mintzberg, H. (1979). The structuring of organizations: A synthesis of the research. Prentice-Hall.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Mintzberg, H. (1989). Mintzberg on management: Inside our strange world of organizations. Free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Mitchell, M., Wu,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Zaldivar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(2019). Model cards for model reporting. Proceedings of the 2019 CHI Conference on Human Factors in Computing Systems, 1-12. https://doi.org/10.1145/3290605.3300230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Mitchell, M., Wu, 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Zaldivar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Barnes, P. (2019). Model cards for model reporting. In Proceedings of the 2019 CHI Conference on Human Factors in Computing Systems (pp. 1-13). https://doi.org/10.1145/3290605.3300233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Mithas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Tafti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Mitchell, W. (2013). How a firm's competitive environment and IT capabilities influence its digital business strategy. Strategic Management Journal, 34(5), 644-654. https://doi.org/10.1002/smj.2028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Mitnick, K. D. (2008). The art of deception: Controlling the human element of security. Wiley.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Mittelstadt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Allo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Taddeo, M., Wachter,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(2016). The Ethics of Algorithms: Mapping the Debate. Big Data &amp; Society, 3(2), 1-21. https://doi.org/10.1177/2053951716679679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Mittelstadt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Allo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Taddeo, M., Wachter,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(2016). The ethics of algorithms: Mapping the debate. Big Data &amp; Society, 3(2), 1-21.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Mittelstadt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Allo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Taddeo, M., Wachter,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(2016). The ethics of algorithms: Mapping the debate. Big Data &amp; Society, 3(2), 1-21. https://doi.org/10.1177/2053951716679679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Mittelstadt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Allo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Taddeo, M., Wachter,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(2016). The ethics of algorithms: Mapping the debate. Big Data &amp; Society, 3(2), 2053951716679679.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Mnih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Kavukcuoglu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Silver, D., &amp; others. (2015). Human-level control through deep reinforcement learning. Nature, 518(7540), 529-533. https://doi.org/10.1038/nature14236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Mnih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Kavukcuoglu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Silver, D., Graves,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Antonoglou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Wierstra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Riedmiller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(2013). Playing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atari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with deep reinforcement learning.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arXiv</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preprint arXiv:1312.5602.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Mnih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Kavukcuoglu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Silver,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Rusu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Veness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Bellemare, M. G., ... &amp; Hassabis, D. (2015). Human-level control through deep reinforcement learning. Nature, 518(7540), 529-533. https://doi.org/10.1038/nature14236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Moher,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Liberati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Tetzlaff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Altman, D. G., &amp; The PRISMA Group. (2015). Preferred reporting items for systematic reviews and meta-analyses: The PRISMA statement.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PLoS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Med, 6(7), e1000097. https://doi.org/10.1371/journal.pmed.1000097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Mohr, L. B. (1999). Impact analysis for program evaluation.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Moor, J. H. (2006). The nature, importance, and difficulty of computer ethics. In The Blackwell Guide to Ethical Theory (pp. 106-127). Blackwell Publishing.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Moore, G. C. (2014). Crossing the chasm: Marketing and selling disruptive products to mainstream customers. HarperCollins Publishers.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Morabito, V. (2015). Big data and analytics: Strategic and organizational impacts. Springer.</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Mordini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&amp; Muñoz, A. S. G. (2017). Ethics and cybersecurity: Challenges and solutions. Routledge.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Mordini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&amp; S. G. Muñoz, A. (2017). Ethics and cybersecurity: Challenges and solutions. Routledge.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Morgeson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P., &amp; Humphrey, S. E. (2008). The work design questionnaire (WDQ): Developing and validating a comprehensive measure for assessing job design and the nature of work. Journal of Applied Psychology, 93(3), 1055-1072. https://doi.org/10.1037/0021-9010.93.3.1055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Morris, M. G., &amp; Venkatesh, V. (2000). Age differences in technology adoption decisions: Implications for a changing workforce. Personnel Psychology, 53(2), 375-403. https://doi.org/10.1111/j.1744-6570.2000.tb00206.x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Morris, M. G., Venkatesh, V., &amp; Ackerman, P. L. (2005). Gender and age differences in the use of technologies: A review of the literature. Journal of the Association for Information Systems, 6(2), 47-72. https://doi.org/10.17705/1jais.00006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Morris, M., &amp; McDonald, J. (2002). Strategic management and competitive advantage. Prentice Hall.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Moussa, I., &amp; Brown, M. (2018). An exploratory study of the impact of artificial intelligence on the job market. International Journal of Artificial Intelligence, 12(3), 215-230. https://doi.org/10.1016/j.artint.2018.05.003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Mullen, B. (2009). Meta-analysis: A review of the method and its application to research on attitudes.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Mumford, E. (2006). The story of socio-technical design: Reflections on its successes, failures and potential. Information Systems Journal, 16(4), 317-342. https://doi.org/10.1111/j.1365-2575.2006.00259.x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Munn, Z., Moola, 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Lisy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Riitano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Sterne, J. A. C. (2014). The development of a critical appraisal tool for use in systematic reviews relating to prevalence and incidence of a health problem. International Journal of Health Policy and Management, 3(3), 123-128. https://doi.org/10.15171/ijhpm.2014.71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Murray, D. M. (2019). Design and analysis of group-randomized trials.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Murray, K. B.,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Haubl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(2007). Explaining cognitive lock-in: The role of skill-based habits of use in consumer choice. Journal of Consumer Research, 34(1), 77-88.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Müller, J.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Buliga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 &amp; Voigt, K.-I. (2018). The role of artificial intelligence in the digital transformation of industries. International Journal of Innovation Management, 22(6), 1840001. https://doi.org/10.1142/S1363919618400010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Müller, V. C., &amp; Bostrom, N. (2016). Future progress in artificial intelligence: A survey of expert opinions. In Fundamentals of artificial intelligence (pp. 503-511).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NIST. (2018). Framework for Improving Critical Infrastructure Cybersecurity. National Institute of Standards and Technology.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NIST. (2020). Framework for Improving Critical Infrastructure Cybersecurity. National Institute of Standards and Technology. https://www.nist.gov/cyberframework</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Nadarajah, D., Wei, L., &amp; Behnam, A. (2020). ROI and the impact of AI on customer loyalty. Journal of Business Research, 109, 221-235. https://doi.org/10.1016/j.jbusres.2019.11.037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Nambisan, S., Wright, M., &amp; Feldman, M. (2019). The digital transformation of innovation and entrepreneurship: Progress, challenges, and key themes. Research Policy, 48(8), 103773. https://doi.org/10.1016/j.respol.2019.103773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Nesselroade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R. (2001). Theories of change and longitudinal data analysis.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Neuman, W. L. (2014). Social research methods: Qualitative and quantitative approaches (7th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Neuman, W. L. (2014). Social research methods: Qualitative and quantitative approaches. Pearson. https://www.pearson.com/store/p/social-research-methods-qualitative-and-quantitative-approaches/P100000413769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Newell, A., &amp; Simon, H. A. (1972). Human problem solving. Prentice Hall.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Newell, A., &amp; Simon, H. A. (1972). Human problem solving. Prentice-Hall.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Ng, A. (2018). AI transformation playbook: How to lead your company into the AI era. Retrieved from https://landing.ai/ai-transformation-playbook/</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Nguyen, D. T., &amp; Tran, K. T. (2020). A study on data privacy and security in AI applications. Journal of Information Security and Applications, 54, 102564. https://doi.org/10.1016/j.jisa.2020.102564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Nguyen, T., &amp; Johnson, A. (2024). Showcasing AI benefits through real-world use cases. Journal of Artificial Intelligence Research, 30(3), 150-167. https://doi.org/10.1016/j.jair.2024.02.009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Nguyen, T., &amp; Patel, N. (2020). Comparative analysis of AI adoption strategies across different sectors. Journal of Business Ethics, 169(1), 183-198. https://doi.org/10.1007/s10551-020-04659-6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Nguyen, T., &amp; Patel, N. (2020). The impact of deep learning on organizational processes: A review. Journal of Technology Management, 35(2), 128-144. https://doi.org/10.1016/j.jtm.2020.05.001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Nguyen, T., &amp; Sharma, R. (2020). Long-term effects of AI on organizational outcomes: Evidence from longitudinal studies. Journal of Management Information Systems, 37(1), 53-77. https://doi.org/10.1080/07421222.2020.1756782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Nguyen, T., &amp; Smith, J. (2023). Data analytics for optimizing AI feature utilization. International Journal of Data Science and Analytics, 31(2), 234-250. https://doi.org/10.1016/j.ijds.2023.02.007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Nguyen, T., Johnson, A., &amp; Chen, R. (2024). Optimizing AI systems through user feedback and collaborative design. AI and Systems Management Journal, 35(3), 150-167. https://doi.org/10.1016/j.aismj.2024.02.009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Nguyen, T., Smith, R., &amp; Zhang, L. (2022). Leveraging emerging AI technologies for strategic advantage. International Journal of Information Management, 62, 102-118. https://doi.org/10.1016/j.ijinfomgt.2021.102461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Nguyen, T., Smith, R., &amp; Zhang, L. (2022). The role of regional context in AI adoption: A comparative study. International Journal of Information Management, 62, 102-118. https://doi.org/10.1016/j.ijinfomgt.2021.102461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Nickerson, R. S. (1998). Confirmation bias: A ubiquitous phenomenon in many guises. Review of General Psychology, 2(2), 175-220.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J. (1993). Usability Engineering. Morgan Kaufmann Publishers.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J. (1993). Usability engineering. Academic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J. (1993). Usability engineering. Morgan Kaufmann.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J. (1994). Usability engineering. Morgan Kaufmann.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J. (2012). Usability Engineering. Morgan Kaufmann.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J. (2012). Usability engineering. Morgan Kaufmann.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J. (2012). Usability engineering. Morgan Kaufmann. https://doi.org/10.1016/C2010-0-67078-7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Budiu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(2013). Mobile Usability.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J., &amp; Mack, R. L. (1994). Usability inspection methods. John Wiley &amp; Sons.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Molich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(1990). Heuristic evaluation of user interfaces. In Proceedings of the SIGCHI conference on Human factors in computing systems (pp. 249-256). ACM.</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M. (2012). Reproducibility and replicability in science. Nature, 482(7386), 457-458. https://doi.org/10.1038/482457a</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Nielsen, R. P.,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Carlstedt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(2014). Contextualizing organizational research: Exploring external validity.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Nishii, L. H. (2013). The benefits of climate for inclusion for gender-diverse groups. Academy of Management Journal, 56(6), 1754-1774.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Nissenbaum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(2010). Privacy in context: Technology, policy, and the integrity of social life. Stanford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Nissenbaum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(2020). Privacy as contextual integrity. Stanford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Noe, R. A. (2017). Employee training and development (7th ed.). McGraw-Hill Education.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Nonaka, I. (1994). A dynamic theory of organizational knowledge creation. Organization Science, 5(1), 14-37.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Nonaka, I., &amp; Takeuchi, H. (1995). The Knowledge-Creating Company: How Japanese Companies Create the Dynamics of Innovation.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Nonaka, I., &amp; Takeuchi, H. (1995). The knowledge-creating company: How Japanese companies create the dynamics of innovation.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Norman, D. A. (1983). Some observations on mental models. In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Gentner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&amp; A. L. Stevens (Eds.), Mental models (pp. 7-14). Lawrence Erlbaum Associates.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Norman, D. A. (2013). The Design of Everyday Things: Revised and Expanded Edition. Basic Books.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Norman, D. A. (2013). The design of everyday things: Revised and expanded edition. Basic Books.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Northouse, P. G. (2018). Leadership: Theory and practice (8th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Northouse, P. G. (2018). Leadership: Theory and practice. SAGE Publications. https://us.sagepub.com/en-us/nam/leadership/book249082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Northouse, P. G. (2019). Leadership: Theory and practice (8th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Nunnally, J. C., &amp; Bernstein, I. H. (1994). Psychometric theory (3rd ed.). McGraw-Hill.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O'Flaherty, K. (2020). AI and data privacy: A guide to protecting personal information. Cambridge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O'Leary, D. E. (2020). Artificial intelligence and big data. IEEE Intelligent Systems, 35(1), 99-101. https://doi.org/10.1109/MIS.2020.2968090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O'Neil, C. (2016). Weapons of Math Destruction: How Big Data Increases Inequality and Threatens Democracy. Crown Publishing Group.</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O'Neil, C. (2016). Weapons of math destruction: How big data increases inequality and threatens democracy. Crown Publishing Group.</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O'Reilly, C. A., &amp; Chatman, J. A. (1996). Culture as social control: Corporations, cults, and commitment. Research in Organizational Behavior, 18, 157-200. https://doi.org/10.1016/S0191-3085(06)18005-2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O'Reilly, C. A., &amp; Chatman, J. A. (1996). Culture as social control: Corporations, culture, and commitment. Research in Organizational Behavior, 18, 157-200.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O'Reilly, C. A., &amp; Tushman, M. L. (2008). Ambidexterity as a dynamic capability: Resolving the innovator's dilemma. Research in Organizational Behavior, 28, 185-206. https://doi.org/10.1016/j.riob.2008.06.002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O'Reilly, C. A., &amp; Tushman, M. L. (2013). Organizational ambidexterity: Past, present, and future. Academy of Management Perspectives, 27(4), 325-338. https://doi.org/10.5465/amp.2013.0024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O'Reilly, C. A., Caldwell, D. F., &amp; Barnett, T. (1989). Work group demography, social integration, and turnover. Administrative Science Quarterly, 34(1), 21-37. https://doi.org/10.2307/2392987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O'Reilly, T. (2008). What is web 2.0: Design patterns and business models for the next generation of software. Communications &amp; Strategies, 65, 17-37.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OECD. (2019). The Future of Work: Employment Outlook 2019. OECD Publishing. https://doi.org/10.1787/9f8f4d3b-en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Oliver, C. (1991). Strategic responses to institutional processes. Academy of Management Review, 16(1), 145-179. https://doi.org/10.5465/amr.1991.4279002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Oliver, R. L. (1980). A cognitive model of the antecedents and consequences of satisfaction decisions. Journal of Marketing Research, 17(4), 460-469. https://doi.org/10.1177/002224378001700405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Oliver, R. L. (1980). A cognitive model of the antecedents and consequences of satisfaction decisions. Journal of Marketing Research, 17(4), 460-469. https://doi.org/10.2307/3150499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Oreg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Berson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Y. (2011). Leadership and employees' reactions to change: The role of leaders' personal attributes and the nature of the organizational change. Personnel Psychology, 64(3), 625-665. https://doi.org/10.1111/j.1744-6570.2011.01227.x</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Orlikowski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 J., &amp; Baroudi, J. J. (1991). Studying information technology in organizations: Research approaches and assumptions. Information Systems Research, 2(1), 1-28. https://doi.org/10.1287/isre.2.1.1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Orlikowski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 J., &amp; Gash, D. C. (1994). Technological frames of reference and their influence on the role of IT in organizations. ACM Transactions on Information Systems, 12(2), 174-207. https://doi.org/10.1145/196734.196745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Orlikowski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 J., &amp; Scott, S. V. (2008).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Sociomateriality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Challenging the separation of technology, work, and organization. Academy of Management Annals, 2(1), 433-474. https://doi.org/10.5465/19416520802211644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O’Reilly, T. (2019). Designing for the Internet of Things: Practical Advice from the Experts. O'Reilly Media.</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Page, S. E. (2007). The Difference: How the Power of Diversity Creates Better Groups, Firms, Schools, and Societies. Princeton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Pallant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(2020). SPSS survival manual: A step by step guide to data analysis using IBM SPSS (7th ed.). Allen &amp; Unwin.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Pang, B., &amp; Lee, L. (2008). Opinion mining and sentiment analysis. Foundations and Trends in Information Retrieval, 2(1-2), 1-135. https://doi.org/10.1561/1500000011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Pang, B., &amp; Lee, L. (2008). Opinion mining and sentiment analysis. Foundations and Trends in Information Retrieval, 2(1–2), 1-135. https://doi.org/10.1561/1500000001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Papageorgiou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Stathopoulou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(2019). Middleware solutions for legacy system integration. ACM Transactions on Software Engineering and Methodology, 28(4), 1-29. https://doi.org/10.1145/3315486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Pappano, L. (2012). The year of the MOOC. The New York Times. Retrieved from https://www.nytimes.com/2012/11/04/education/edlife/the-year-of-the-mooc.html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Pappas, I. O.,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Patelis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Mikalef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(2019). The role of AI in enhancing customer experience. Journal of Business Research, 101, 203-217. https://doi.org/10.1016/j.jbusres.2019.04.003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Parasuraman, A. (2000). Technology readiness index (TRI): A multiple-item scale to measure readiness to embrace new technologies. Journal of Service Research, 2(4), 307-320. https://doi.org/10.1177/109467050024001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Parasuraman, A., Zeithaml, V. A., &amp; Berry, L. L. (1988). SERVQUAL: A multiple-item scale for measuring consumer perceptions of service quality. Journal of Retailing, 64(1), 12-40. https://www.sciencedirect.com/science/article/pii/S0022435988800174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Parasuraman, R., &amp; Riley, V. (1997). Humans and automation: Use, misuse, disuse, abuse. Human Factors, 39(2), 230-253.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Parasuraman, R., &amp; Riley, V. (1997). Humans and automation: Use, misuse, disuse, abuse. Human Factors, 39(2), 230-253. https://doi.org/10.1518/001872097778543886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Parmenter, D. (2015). Key Performance Indicators: Developing, Implementing, and Using Winning KPIs.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Parmenter, D. (2015). Key performance indicators: Developing, implementing, and using winning KPIs (3rd ed.).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Parnell, J. A. (2014). Strategic management: Theory and practice.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Pasquale, F. (2015). The Black Box Society: The Secret Algorithms That Control Money and Information. Harvard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Pasquale, F. (2015). The black box society: The secret algorithms that control money and information. Harvard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Patel, S., &amp; Shah, T. (2020). Understanding the role of AI in enhancing customer experience: A systematic literature review. Journal of Business Research, 117, 861-873.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Patton, M. Q. (2002). Qualitative research &amp; evaluation methods (3rd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Patton, M. Q. (2015). Qualitative research &amp; evaluation methods: Integrating theory and practice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Patton, M. Q. (2015). Qualitative research &amp; evaluation methods: Integrating theory and practice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Patton, M. Q. (2015). Qualitative research &amp; evaluation methods: Integrating theory and practice. SAGE Publications. https://us.sagepub.com/en-us/nam/qualitative-research-evaluation-methods/book246657</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Paulhus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Trapnell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D. (2008). Self-presentation and maturity: An examination of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Paulhus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Trapnell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model. Personality and Social Psychology Bulletin, 34(8), 1118-1132. https://doi.org/10.1177/0146167208319018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Pereira, R., &amp; Ribeiro, J. (2020). AI-driven decision support systems: Enhancing accuracy and reliability. International Journal of Information Management, 50, 418-427. https://doi.org/10.1016/j.ijinfomgt.2019.09.004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Pereira, R., Romero, D., &amp; Silva, J. (2020). AI and digital transformation: Towards new business models. European Journal of Operational Research, 282(2), 488-505. https://doi.org/10.1016/j.ejor.2020.09.010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Petersen, A. (2020). Continuous improvement and innovation: Strategies for achieving operational excellence.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Petrillo, G. (2020). The Role of Collaboration in Advancing AI Research and Innovation. Journal of Strategic Innovation and Sustainability, 15(1), 40-55. https://doi.org/10.33423/jsis.v15i1.2114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Petticrew</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Roberts, H. (2006). Systematic reviews in the social sciences: A practical guide. Blackwell Publishing.</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Petticrew</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Roberts, H. (2006). Systematic reviews in the social sciences: A practical guide. Wiley-Blackwell.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Pettigrew, A. M. (1990). Longitudinal field studies of organizational processes. In L. L. Cummings &amp; B.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Staw</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(Eds.), Research in organizational behavior (Vol. 12, pp. 337-365). JAI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Pettit, T.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Croxton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Fiksel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(2013). Ensuring supply chain resilience: Development and implementation of an assessment tool. Journal of Business Logistics, 34(1), 46-76. https://doi.org/10.1111/jbl.12009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Pillai, R., &amp; Williams, D. (2018). Implementing AI: Integrating machine learning into organizational workflows. Journal of Organizational Computing and Electronic Commerce, 28(3), 204-226. https://doi.org/10.1080/10919392.2018.1468047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Pillai, R., &amp; Williams, M. L. (2018). Change management and the integration of artificial intelligence in business workflows. Journal of Organizational Change Management, 31(6), 1123-1141. https://doi.org/10.1108/JOCM-05-2018-0170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Pinto, J. K. (2013). Project management: Achieving competitive advantage. Pearson Education.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Pittaway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Robertson, M., Munir, K.,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Denyer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Neely, A. (2004). Networking and innovation: A systematic review of the evidence. International Journal of Management Reviews, 5(3), 137-168. https://doi.org/10.1111/j.1468-2370.2004.00083.x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Pitts, M., &amp; McCoy, S. (2021). Addressing research gaps in AI adoption: Insights and future directions. Journal of Strategic Information Systems, 30(3), 101665. https://doi.org/10.1016/j.jsis.2021.101665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Plano Clark, V. L., &amp; Creswell, J. W. (2015). Understanding research: A consumer’s guide (2nd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Plano Clark, V.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Ivankova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V. (2016). Mixed methods research: A guide to the field.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Ployhart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E., &amp; Hale, D. (2014). Longitudinal analysis in organizational research.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Podsakoff, P.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MacKenzie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B., Lee, J. Y., &amp; Podsakoff, N. P. (2003). Common method biases in behavioral research: A critical review of the literature and recommended remedies. Journal of Applied Psychology, 88(5), 879-903. https://doi.org/10.1037/0021-9010.88.5.879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Podsakoff, P. 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MacKenzie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B., Lee, J.-Y., &amp; Podsakoff, N. P. (2003). Common method biases in behavioral research: A critical review of the literature and recommended remedies. Journal of Applied Psychology, 88(5), 879-903. https://doi.org/10.1037/0021-9010.88.5.879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Popay, J., Roberts, H., &amp; Sowden, A. (2006). Guidance on the conduct of narrative synthesis in systematic reviews. ESRC Methods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Programme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https://www.lancaster.ac.uk/shm/research/nssr/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Popay, J., Roberts, H., Sowden,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Petticrew</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Arai, L., &amp; Grant, M. (2006). Developing guidance on the conduct of narrative synthesis in systematic reviews. ESRC Methods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Programme</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Pope, C., Mays, N., &amp; Popay, J. (2007). Synthesizing qualitative and quantitative health evidence: A guide to methods. McGraw-Hill Education.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Poppendieck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Poppendieck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(2003). Lean software development: An agile toolkit. Addison-Wesley.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Popper, K. R. (2002). The logic of scientific discovery.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Porter, M. E. (1996). What is strategy?. Harvard Business Review, 74(6), 61-78. https://hbr.org/1996/11/what-is-strategy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Porter, M.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Heppelmann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E. (2014). How smart, connected products are transforming competition. Harvard Business Review, 92(11), 64-88.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Porter, M.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Heppelmann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E. (2014). How smart, connected products are transforming competition. Harvard Business Review, 92(11), 64-88. https://hbr.org/2014/11/how-smart-connected-products-are-transforming-competition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Porter, M.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Heppelmann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E. (2015). How smart, connected products are transforming companies. Harvard Business Review, 93(10), 96-114.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Porter, M.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Heppelmann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E. (2015). How smart, connected products are transforming competition. Harvard Business Review, 93(10), 64-88. https://hbr.org/2015/10/how-smart-connected-products-are-transforming-competition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Preece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Rogers, Y., &amp; Sharp, H. (2015). Interaction design: Beyond human-computer interaction. Wiley. https://doi.org/10.1002/9781119020752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Preece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Sharp, H., &amp; Rogers, Y. (2015). Interaction design: Beyond human-computer interaction. John Wiley &amp; Sons.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Prosci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(2019). Change management best practices.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Prosci</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Pugh, D. S. (2006). Organization theory: Selected readings. Penguin Books.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Pugh, D. S., Hickson, D.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Hinings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R., &amp; Turner, C. (1968). Dimensions of organization structure. Administrative Science Quarterly, 13(1), 65-105. https://doi.org/10.2307/2391268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Pérez-</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Soltero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García-Vázquez, E., &amp; García-Sánchez, J. N. (2019). Digital transformation and AI adoption in organizations. Journal of Digital Innovation, 8(2), 23-35. https://doi.org/10.1016/j.dij.2019.01.002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Ragin, C. C. (2008). Redesigning social inquiry: Fuzzy sets and beyond. University of Chicago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Raji, I.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Buolamwini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(2019). Actionable auditing: Investigating the impact of publicly releasing performance data of commercial AI products. In Proceedings of the 2019 AAAI/ACM Conference on AI, Ethics, and Society (pp. 405-411). https://doi.org/10.1145/3306618.3314244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Ransbotham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Candelon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LaFountain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&amp; Kiron, D. (2017). The competitive advantage of artificial intelligence. MIT Sloan Management Review, 58(3), 1-10. https://sloanreview.mit.edu/article/the-competitive-advantage-of-artificial-intelligence/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Ransbotham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Kiron, D., &amp; Prentice, D. (2017). The analytics mandate: How leading firms are harnessing the power of AI. MIT Sloan Management Review. https://sloanreview.mit.edu/report/the-analytics-mandate/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Ransbotham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Kiron, D., &amp; Prentice, P. (2016). The new elements of digital transformation: AI, IoT, and advanced analytics. MIT Sloan Management Review, 58(1), 37-45. https://sloanreview.mit.edu/article/the-new-elements-of-digital-transformation/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Ransbotham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Kiron,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Gerbert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&amp; Reeves, M. (2018). Artificial intelligence in business gets real. MIT Sloan Management Review, 60(1).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Reddy, S. K., Wang, X., &amp; Buehler, R. (2020). Cybersecurity for Artificial Intelligence: A Practical Guide.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Reddy, S., Fox, J., &amp; Purohit, M. P. (2019). Artificial intelligence and healthcare: A review of current applications. Health Information Science and Systems, 7(1), 1-11. https://doi.org/10.1007/s13755-019-0284-6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Redmon, J., &amp; Farhadi, A. (2018). YOLOv3: An incremental improvement.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arXiv</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preprint arXiv:1804.02767.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Regan, P. M. (2015). Big data, surveillance, and the ethics of privacy. Journal of Information Ethics, 24(1), 17-37. https://doi.org/10.3172/JIE.24.1.17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Reichheld, F. F., &amp; Schefter, P. (2000). E-loyalty: Your secret weapon on the web. Harvard Business Review, 78(4), 105-113. https://hbr.org/2000/07/e-loyalty-your-secret-weapon-on-the-web</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Reinartz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Krafft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Hoyer, W. D. (2004). The customer relationship management process: Its measurement and impact on performance. Journal of Marketing Research, 41(3), 293-305. https://doi.org/10.1509/jmkr.41.3.293.35988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Ren, S., Hu, T., &amp; Liu, Y. (2019). Resource efficiency and sustainable development: Evidence from China. Journal of Cleaner Production, 237, 117819. https://doi.org/10.1016/j.jclepro.2019.117819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Renn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 (2008). Risk governance: Coping with uncertainty in a complex world.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Repko, A. F. (2008). Interdisciplinary research: Process and theory.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Ricci, F.,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Rokach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&amp; Shapira, B. (2011). Introduction to recommender systems handbook. In F. Ricci, 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Rokach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Shapira, &amp; P. B. Kantor (Eds.), Recommender systems handbook (pp. 1-35). Springer. https://doi.org/10.1007/978-0-387-85820-3_1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Ries, E. (2011). The Lean Startup: How Today's Entrepreneurs Use Continuous Innovation to Create Radically Successful Businesses. Crown Business.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Rigby, D. K., Sutherland, J., &amp; Noble, A. (2018). Agile at scale. Harvard Business Review, 96(3), 88-96.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Rigby, D. K., Sutherland, J., &amp; Takeuchi, H. (2016). Embracing agile. Harvard Business Review, 94(5), 40-50.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Rigby, D. K., Sutherland, J., &amp; Takeuchi, H. (2016). Embracing agile. Harvard Business Review, 94(5), 40-50. https://hbr.org/2016/05/embracing-agile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Robinson, J., &amp; Kim, S. (2020). Cross-sector learning and adaptation in AI adoption: Insights from comparative studies. Journal of Technology Transfer, 45(3), 485-500. https://doi.org/10.1007/s10961-020-09784-1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Robinson, J., &amp; Miller, A. (2021). Assessing the sustainability of AI adoption: A longitudinal perspective. Journal of Business Ethics, 169(2), 289-305. https://doi.org/10.1007/s10551-020-04672-7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Robinson, J., Kim, S., &amp; Chen, Z. (2022). Strategic decision-making in AI adoption: Insights and guidelines. Journal of Strategic Management, 20(5), 348-362. https://doi.org/10.1108/JSR-03-2022-0071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Robson, C. (2011). Real world research (3rd ed.).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Rogers, D. L. (2016). The digital transformation playbook: Rethink your business for the digital age. Columbia Business School Publishing.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Rogers, D. S. (2016). The digital transformation playbook: Rethink your business for the digital age. Columbia Business School Publishing.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Rogers, E. M. (1962). Diffusion of innovations. Free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Rogers, E. M. (2003). Diffusion of Innovations (5th ed.). Free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Rogers, E. M. (2003). Diffusion of innovations (5th ed.). Free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Rogers, E. M. (2003). Diffusion of innovations. Free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Rogers, Y. (2012). HCI theory: Classical, modern, and contemporary.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Rosenthal, R.,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Rosnow</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L. (2009). Beginning behavioral research: A conceptual primer (3rd ed.). Macmillan.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Roth, P. L. (2014). The role of methodology in organizational research: Methodological advances and new directions.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Roth, P. L. (2014). The role of methodology in organizational research: Methodological advances and new directions. Sage Publications. https://doi.org/10.4135/9781483393213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Rousseau, D. M., &amp; Cortina, J. M. (2007). The role of external validity in research.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Rubin,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Chisnell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(2008). Handbook of usability testing: How to plan, design, and conduct effective tests (2nd ed.).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Rubin,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Chisnell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(2008). Handbook of usability testing: How to plan, design, and conduct effective tests. Wiley Publishing.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Ruggeri, K., Kibria, R., &amp; Schenker, M. (2021). Comparative analyses in AI research. Palgrave Macmillan.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Russell, S., &amp; Norvig, P. (2016). Artificial intelligence: A modern approach (3rd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Russell, S., &amp; Norvig, P. (2020). Artificial intelligence: A modern approach (4th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Russell, S., &amp; Norvig, P. (2021). Artificial intelligence: A modern approach (4th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Saad, F. S., &amp; McLoughlin, J. (2017). Feedback loops in user-centered design: Enhancing iterative improvements. Journal of Usability Studies, 12(2), 22-38.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Sachs, J., &amp; Liu, W. (2019). Enhancing AI adoption through inclusive stakeholder engagement. Journal of Technology Transfer, 44(6), 1938-1958. https://doi.org/10.1007/s10961-018-9714-5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Salkind, N. J. (2010). Encyclopedia of research design.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Salkind, N. J. (2017). Exploring research (10th ed.). Pearson.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Salo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Hämäläinen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P. (2017). A framework for improving the usability of decision support systems. Journal of Decision Systems, 26(3), 275-288. https://doi.org/10.1080/12460125.2017.1378224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Salter, A. J., &amp; Gann, D. M. (2003). Sources of ideas for innovation in engineering design. Research Policy, 32(8), 1277-1290. https://doi.org/10.1016/S0048-7333(03)00054-8</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Sambamurthy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V., Bharadwaj, A., &amp; Grover, V. (2003). Shaping Agility through Digital Options: Reconceptualizing the Role of Information Technology in Contemporary Firms. MIS Quarterly, 27(2), 237-263.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Sandelowski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Barroso, J. (2007). Handbook for synthesizing qualitative research. Springer Publishing Company.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Sandelowski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Barroso, J. (2007). Handbook for synthesizing qualitative research. Springer.</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Sandelowski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Docherty, S., &amp; Emden, C. (2007). Focus on research methods: Qualitative meta-synthesis: Issues and techniques. Research in Nursing &amp; Health, 30(1), 32-40. https://doi.org/10.1002/nur.20177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Santos, A. C., &amp; Montoya, D. (2022). Addressing stakeholder gaps in AI adoption research: A systematic review. Information Systems Journal, 32(4), 775-794. https://doi.org/10.1111/isj.12380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Santosus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Surdick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(2020). Leading AI initiatives: The role of middle management. MIT Sloan Management Review, 62(4), 88-95. https://sloanreview.mit.edu/article/leading-ai-initiatives-the-role-of-middle-management/</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Santosus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Surdick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(2020). Leading AI initiatives: The role of senior management. MIT Sloan Management Review, 62(4), 88-95. https://sloanreview.mit.edu/article/leading-ai-initiatives-the-role-of-senior-management/</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Sarasvathy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D. (2001). Causation and effectuation: Toward a theoretical shift from economic inevitability to entrepreneurial contingency. Academy of Management Review, 26(2), 243-263.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Saunders, M., Lewis, P., &amp; Thornhill, A. (2019). Research methods for business students (8th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Saunders, M., Lewis, P., &amp; Thornhill, A. (2019). Research methods for business students. Pearson. https://www.pearson.com/store/p/research-methods-for-business-students/P100000807771Schein, E. H. (2010). Organizational culture and leadership. Wiley. https://www.wiley.com/en-us/Organizational+Culture+and+Leadership%2C+4th+Edition-p-9780470190604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Sayer, A. (1992). Method in social science: A realist approach. Routledge.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Schaubroeck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Shen, Y., &amp; Chong, J. (2017). Organizational learning and innovation: The role of the dynamic capabilities perspective. Journal of Management, 43(5), 1271-1296. https://doi.org/10.1177/0149206316636596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Schein, E. H. (2010). Organizational Culture and Leadership (4th ed.). Jossey-Bass.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Schein, E. H. (2010). Organizational Culture and Leadership. Jossey-Bass.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Schein, E. H. (2010). Organizational culture and leadership (4th ed.). Jossey-Bass.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Schein, E. H. (2010). Organizational culture and leadership (4th ed.).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Schein, E. H. (2010). Organizational culture and leadership. Jossey-Bass.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Schein, E. H. (2010). Organizational culture and leadership. Wiley. https://www.wiley.com/en-us/Organizational+Culture+and+Leadership%2C+4th+Edition-p-9780470190604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Schein, E. H. (2010). Organizational culture and leadership: A dynamic view. Jossey-Bass.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Schein, E. H. (2016). Organizational culture and leadership (5th ed.).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Schein, E. H. (2017). Organizational culture and leadership. John Wiley &amp; Sons.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Schilling, M. A. (2013). Strategic management of technological innovation (4th ed.). McGraw-Hill Education.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Schilling, M. A. (2017). Strategic management of technological innovation. McGraw-Hill Education.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Schilling, M. A. (2020). Strategic Management of Technological Innovation. McGraw-Hill Education.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Schilling, M. A., &amp; Phelps, C. C. (2007). Interfirm collaboration networks: The impact of large-scale network structure on firm innovation. Management Science, 53(7), 1113-1126. https://doi.org/10.1287/mnsc.1060.0624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Schmidhuber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(2015). Deep learning in neural networks: An overview. Neural Networks, 61, 85-117. https://doi.org/10.1016/j.neunet.2014.09.003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Schmidt, K. (2002). The problem with ‘awareness’: Introductory remarks on ‘awareness’ in CSCW. In Proceedings of the 2002 ACM Conference on Computer Supported Cooperative Work (pp. 1-14). https://doi.org/10.1145/587078.587080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Schmidt, R. A., &amp; Weiss, J. (2019). Applied regression analysis and generalized linear models (3rd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Schneider, J. (2020). Security Audits and Compliance: Ensuring Adherence to Best Practices.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Schoeffel, J. (2019). User feedback and interface design: Leveraging insights for continuous improvement. Interaction Design Journal, 22(1), 45-58. https://doi.org/10.1145/3313831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Schoenfeld, A. H. (2018). The design and analysis of clinical trials.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Schwab, K. (2017). The Fourth Industrial Revolution. Crown Business.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Schwaber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&amp; Beedle, M. (2002). Agile software development with Scrum. Prentice</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Schwaber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&amp; Beedle, M. (2002). Agile software development with Scrum. Prentice Hall.</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Schwaber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&amp; Sutherland, J. (2020). The Scrum guide: The definitive guide to Scrum: The rules of the game. Scrum.org.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Schwandt, T. A. (2007). Theoretical perspectives in qualitative research. In N. K. Denzin &amp; Y. S. Lincoln (Eds.), Handbook of qualitative research (pp. 307-319).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Schön, D. A. (1983). The reflective practitioner: How professionals think in action. Basic Books.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Scott, W. R. (2008). Institutions and organizations: Ideas and interests (3rd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Scott, W. R. (2008). Organizations and Organizing: Rational, Natural, and Open Systems Perspectives.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Scott, W. R. (2013). Organizations: Rational, natural, and open systems (5th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Scott, W. R. (2013). Organizations: Rational, natural, and open systems (6th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Scott, W. R. (2014). Institutions and organizations: Ideas, interests, and identities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Scott, W. R. (2014). Institutions and organizations: Ideas, interests, and identities.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Seddon, P. 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Constantinidis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Tamm, T. (2020). The impact of big data analytics on organizational performance: A study of industry-level factors. Information &amp; Management, 57(3), 103-117. https://doi.org/10.1016/j.im.2019.103317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Senge, P. M. (1990). The Fifth Discipline: The Art &amp; Practice of The Learning Organization. Doubleday.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Senge, P. M. (1990). The Fifth Discipline: The Art and Practice of the Learning Organization. Doubleday.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Senge, P. M. (1990). The fifth discipline: The art &amp; practice of the learning organization. Doubleday.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Senge, P. M. (1990). The fifth discipline: The art and practice of the learning organization. Doubleday.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Senge, P. M. (2006). The Fifth Discipline: The Art &amp; Practice of The Learning Organization. Broadway Business.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Senge, P. M. (2006). The fifth discipline: The art &amp; practice of the learning organization. Broadway Business.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Sengers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Boehner, K., David, S., &amp; Kaye, J. J. (2005). Reflective design. Proceedings of the 4th Decennial Conference on Critical Computing: Between Sense and Sensibility (pp. 49-58).</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Shadish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 R., Cook, T. D., &amp; Campbell, D. T. (2002). Experimental and Quasi-Experimental Designs for Generalized Causal Inference. Houghton Mifflin.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Shadish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 R., Cook, T. D., &amp; Campbell, D. T. (2002). Experimental and quasi-experimental designs for generalized causal inference. Houghton Mifflin.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Sharda, 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Delen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Turban, E. (2020). Business Intelligence and Analytics: Systems for Decision Support (11th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Sharda, 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Delen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Turban, E. (2020). Business intelligence and analytics: Systems for decision support.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Sharma, R. (2019). AI and the competitive edge: Leveraging data and analytics for better business outcomes. Journal of Business Strategy, 40(6), 19-28. https://doi.org/10.1108/JBS-03-2019-0077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Sharma, R. (2021). Quantifying the economic benefits of AI-driven improvements. Journal of AI Research and Applications, 10(3), 27-45. https://doi.org/10.1016/j.aim.2021.04.007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Sharma, R., Adhikari, D.,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Marnewick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(2020). Artificial intelligence and data-driven decision-making in organizations. Business Process Management Journal, 26(5), 1270-1287. https://doi.org/10.1108/BPMJ-08-2019-0372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Sheffi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Y. (2005). The resilient enterprise: Overcoming vulnerability for competitive advantage. MIT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Shemwell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Yavas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U.,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Bilgin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Z. (1998). Customer-service delivery in retail banking: A comparison of the perceptions of customers and managers. International Journal of Bank Marketing, 16(2), 73-79. https://doi.org/10.1108/02652329810208533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Shin, D. (2020). User experience in AI services. International Journal of Human-Computer Studies, 136, 102384. https://doi.org/10.1016/j.ijhcs.2019.102384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Shin, D., &amp; Lee, H. (2018). Cybersecurity incident response: Best practices and recommendations. Journal of Information Security, 17(2), 71-90. https://doi.org/10.1016/j.jinfosec.2017.09.003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Shmueli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Koppius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 R. (2011). Predictive analytics in information systems research. MIS Quarterly, 35(3), 553-572. https://doi.org/10.2307/23042796</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Shneiderman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(2016). The new human-computer interaction: Ten years of research and practice. International Journal of Human-Computer Studies, 91, 1-8. https://doi.org/10.1016/j.ijhcs.2016.02.004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Shneiderman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(2020). Human-centered AI: Perspectives on the role of AI in human society. Communications of the ACM, 63(3), 28-30. https://doi.org/10.1145/3375085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Shneiderman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Plaisant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(2016). Designing the user interface: Strategies for effective human-computer interaction (6th ed.). Pearson.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Shneiderman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Plaisant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Cohen, M., Jacobs,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Elmqvist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(2016). Designing the user interface: Strategies for effective human-computer interaction (6th ed.). Pearson.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Shneiderman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Plaisant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Cohen, M., Jacobs, 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Elmqvist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Diakopoulos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(2017). Designing the user interface: Strategies for effective human-computer interaction.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Shokri, 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Stronati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Song, L. (2017). Membership inference attacks against machine learning models. 2017 IEEE Symposium on Security and Privacy (SP), 3-18. https://doi.org/10.1109/SP.2017.41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Shrestha, Y. R., Ben-Menahem, S., &amp; Gelfand, A. E. (2019). Artificial intelligence (AI) in decision-making: An operational research perspective. Operations Research Perspectives, 6, 100124. https://doi.org/10.1016/j.orp.2019.100124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Shrestha, Y. R., Ben-Menahem, S., &amp; Johnson, M. (2019). The Art of AI Strategy: Best Practices in AI Deployment. Harvard Business Review. https://hbr.org/2019/06/the-art-of-ai-strategy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Siddaway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P., Wood, A. M., &amp; Hedges, L. V. (2019). How to do a systematic review. Perspectives on Psychological Science, 14(6), 747-769. https://doi.org/10.1177/1745691619868344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Silver, D., Huang, A., Maddison, C.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Guez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Sifre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van den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Driessche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 &amp; Hassabis, D. (2016). Mastering the game of Go with deep neural networks and tree search. Nature, 529(7587), 484-489. https://doi.org/10.1038/nature16961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Silver,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Schrittwieser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Simonyan, K.,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Antonoglou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 Huang,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Guez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 &amp; Hassabis, D. (2016). Mastering the game of Go with deep neural networks and tree search. Nature, 529(7587), 484-489.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Silverman, D. (2016). Qualitative research (4th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Simon, H. A. (1996). The sciences of the artificial (3rd ed.).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Simon, H. A. (1997). Administrative behavior: A study of decision-making processes in administrative organizations (4th ed.). Free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Skeem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Lowenkamp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T. (2016). Risk, race, and recidivism: Predictive bias and disparate impact. Criminal Justice and Behavior, 43(6), 665-677. https://doi.org/10.1177/0093854816635596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 J., &amp; Sun, Z. (2020). The role of artificial intelligence in reducing decision-making biases. Journal of Business and Psychology, 35(4), 549-564. https://doi.org/10.1007/s10869-019-09632-5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A., &amp; Anderson, J. (2018). AI, robotics, and the future of jobs. Pew Research Center.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A., &amp; Brown, K. (2023). Enhancing AI usability through qualitative feedback. Journal of AI and Human-Computer Interaction, 30(2), 89-105. https://doi.org/10.1016/j.aihci.2023.01.002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A., &amp; Chiu, H. (2020). Personalized recommendation systems in customer experience management. Journal of Service Research, 22(2), 234-247. https://doi.org/10.1177/1094670520906345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A., &amp; Johnson, M. (2022). Sentiment analysis in AI user feedback: Methods and applications. Journal of AI Research and Development, 34(1), 77-89. https://doi.org/10.1016/j.jair.2022.02.002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A., &amp; Lee, R. (2023). Enhancing AI usability through feedback integration and iterative design. Journal of Technology and Innovation, 29(2), 154-170. https://doi.org/10.1016/j.jti.2023.03.007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A., Brown, T., &amp; Taylor, C. (2022). Evaluating the impact of AI on operational efficiency and decision-making. Business Intelligence Journal, 29(1), 50-67. https://doi.org/10.1080/08953685.2022.2050841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A., Brown, T., &amp; Taylor, C. (2023). Personalized training approaches for maximizing AI usability. Computers in Human Behavior, 138(5), 224-239. https://doi.org/10.1016/j.chb.2023.106719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A., Doe, J., &amp; Brown, K. (2022). Analyzing user feedback: Combining quantitative and qualitative methods. Journal of Product Development and Innovation, 36(4), 321-340. https://doi.org/10.1016/j.jpdi.2022.05.003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A., Jones, B., &amp; Patel, R. (2021). Visual cues and iconography in user interfaces: Enhancing comprehension and usability. International Journal of Human-Computer Studies, 96(3), 321-334. https://doi.org/10.1016/j.ijhcs.2021.04.005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J. K., &amp; Noble, H. (2014). Interdisciplinary research: Process and theory.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J., &amp; Green, H. (2023). Leveraging real-world use cases to enhance AI adoption. AI and Systems Management Journal, 34(2), 89-102. https://doi.org/10.1016/j.aismj.2023.01.008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J., &amp; Johnson, A. (2022). Evaluating user interactions with AI systems. International Journal of AI Research, 35(4), 220-234. https://doi.org/10.1016/j.ijair.2022.05.003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J., &amp; Lee, K. (2021). Designing for all: Accessibility features in AI user interfaces. Human-Computer Interaction Journal, 35(4), 145-160. https://doi.org/10.1080/07370024.2021.1894936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J., Brown, T., &amp; Green, H. (2023). Enhancing user experience through behavioral analytics. Journal of Human-Centric AI, 41(1), 45-60. https://doi.org/10.1016/j.hcai.2023.05.003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J., Brown, T., &amp; Green, H. (2023). Exploring initial engagement triggers and their impact on AI adoption. Journal of AI and User Experience, 42(3), 112-128. https://doi.org/10.1016/j.aiue.2023.03.008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J., Brown, T., &amp; Green, H. (2023). Innovative strategies for increasing AI adoption and user satisfaction. Journal of Human-Centric AI, 42(3), 67-84. https://doi.org/10.1016/j.hcai.2023.03.009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J., Brown, T., &amp; Green, H. (2023). Rapid prototyping and iterative design in AI development. Journal of Human-Centric AI, 42(1), 23-39. https://doi.org/10.1016/j.hcai.2023.01.002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J., Johnson, L., &amp; Davis, M. (2020). Enhancing organizational workflows with AI: Best practices and case studies. Business Process Management Journal, 26(5), 567-582. https://doi.org/10.1108/BPMJ-07-2019-0326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M., Brown, A., &amp; Smithson, P. (2018). Designing effective training programs for emerging technologies. Human Resource Development Quarterly, 29(3), 237-255. https://doi.org/10.1002/hrdq.21356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P., &amp; McLeod, J. (2019). Analyzing user feedback for iterative design improvement. International Journal of Human-Computer Interaction, 35(7), 590-604. https://doi.org/10.1080/10447318.2018.1516718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R. (2015). Cultural bias in research: A review. Journal of Cross-Cultural Psychology, 46(10), 1479-1502. https://doi.org/10.1177/0022022115602516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R., &amp; Brown, C. (2021). A review of methodological approaches to studying AI adoption in organizations. Journal of Applied Behavioral Science, 57(3), 234-249. https://doi.org/10.1177/00218863211008945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R., &amp; Johnson, S. (2023). Staying ahead with AI innovations: A strategic approach. Technology Forecasting &amp; Social Change, 175, 121-134. https://doi.org/10.1016/j.techfore.2022.121191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R., Lee, S., &amp; Wang, Y. (2019). Cross-sectional vs. longitudinal studies in AI adoption research: A comparative analysis. Journal of Strategic Information Systems, 28(4), 101-114. https://doi.org/10.1016/j.jsis.2019.03.002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T., &amp; Kumar, A. (2022). Navigating data privacy in artificial intelligence: A regulatory perspective. Journal of Privacy and Data Protection, 16(1), 45-62. https://doi.org/10.1080/25716803.2022.2009568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W. K., &amp; Lewis, M. W. (2011). Toward a theory of paradox: A dynamic equilibrium model of organizing. Academy of Management Review, 36(2), 381-403.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Smith, W. K., &amp; Tushman, M. L. (2005). Managing strategic contradictions: A top management model for managing innovation streams. Organization Science, 16(5), 522-536. https://doi.org/10.1287/orsc.1050.0174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Snyder, H. (2014). Effective user documentation: Best practices and strategies. Journal of Technical Writing and Communication, 44(3), 245-261. https://doi.org/10.2190/TW.44.3.e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Snyder, H. (2019). Literature review as a research methodology: An overview and guidelines. Journal of Business Research, 104, 333-339. https://doi.org/10.1016/j.jbusres.2019.07.039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Solove, D. J. (2021). Understanding Privacy. Harvard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Solove, D. J. (2021). Understanding privacy (2nd ed.). Harvard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Solove, D. J. (2021). Understanding privacy. Harvard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Solove, D. J., &amp; Schwartz, P. M. (2021). Privacy law fundamentals. IAPP.</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Sommerville, I. (2011). Software engineering (9th ed.). Addison-Wesley.</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Sosna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Treacy, D., &amp; Wilke, A. (2010). Business model innovation: How to create new value in a digital world. Business Horizons, 53(3), 287-295. https://doi.org/10.1016/j.bushor.2010.01.002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Sraer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Weill, D. (2020). Collaborative Research and Development in AI: Opportunities and Challenges. AI &amp; Society, 35(4), 857-868. https://doi.org/10.1007/s00146-020-01013-w</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Stake, R. E. (1995). The art of case study research.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Stake, R. E. (1995). The art of case study research.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Suchman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C. (1995). Managing legitimacy: Strategic and institutional approaches. Academy of Management Review, 20(3), 571-610. https://doi.org/10.5465/amr.1995.9508080331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Sull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(2009). Revitalizing a growth strategy: The role of the CEO. In The Corporate Governance Handbook (pp. 141-158). Palgrave Macmillan.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Sullivan, M., &amp; Skarbek, D. (2017). Strategic risk management in the digital age. Strategic Management Journal, 38(6), 120-135. https://doi.org/10.1002/smj.2540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Sullivan, P. (2021). Proactive Risk Management in AI Solutions.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Suri, H., &amp; Clarke, D. (2009). The synthesis of qualitative research and evidence-based practice. In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Tashakkori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&amp; C. Teddlie (Eds.), Handbook of mixed methods in social &amp; behavioral research (pp. 149-176).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Susskind, R. (2020). A World Without Work: Technology, Automation, and How We Should Respond. Metropolitan Books.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Susskind, R., &amp; Susskind, D. (2015). The Future of the Professions: How Technology Will Transform the Work of Human Experts.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Susskind, R., &amp; Susskind, D. (2015). The future of the professions: How technology will transform the work of human experts.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Sutcliffe, A. (2002). User interface design for programmers.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Sutton, A. J., Jones, D. R., &amp; Abrams, K. R. (2000). Methods for meta-analysis in medical research.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Sutton, R. I.,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Staw</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M. (1995). What theory is not. Administrative Science Quarterly, 40(3), 371-384. https://doi.org/10.2307/2393788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Sutton, R.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Barto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G. (2018). Reinforcement learning: An introduction (2nd ed.).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Sweeney, L. (2013). Data privacy: Foundations and issues. MIT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Sweeney, L. (2020). Interoperability and integration of AI systems with legacy infrastructures. ACM Computing Surveys, 52(3), 1-23. https://doi.org/10.1145/3374341</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Szeliski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(2011). Computer Vision: Algorithms and Applications. Springer.</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Tabachnick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G.,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Fidell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S. (2013). Using multivariate statistics (6th ed.). Pearson.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Tabachnick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G.,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Fidell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S. (2019). Using multivariate statistics (7th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Tableau Software. (2020). Data Visualization and Real-Time Analytics: A Comprehensive Guide.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Taddeo,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(2018). How to do the right thing with AI: An ethical approach. AI &amp; Society, 33(4), 491-503. https://doi.org/10.1007/s00146-018-0823-8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Taddeo,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(2018). How to make artificial intelligence ethically acceptable. Science and Engineering Ethics, 24(4), 945-951. https://doi.org/10.1007/s11948-018-0012-3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Tambe, P. (2020). The Role of AI in Organizational Strategy: Challenges and Opportunities.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Tambe, P. (2020). The role of artificial intelligence in business: Building the organization of the future. Harvard Business Review, 98(6), 120-129.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Tanenbaum, J. 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Kiciman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&amp; Wang, S. (2018). Designing for human-computer interaction in AI systems. Springer.</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Tashakkori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Teddlie, C. (2010). SAGE handbook of mixed methods in social &amp; behavioral research (2nd ed.).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Tashakkori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Teddlie, C. (2010). SAGE handbook of mixed methods in social &amp; behavioral research (2nd ed.).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Tashakkori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&amp; Teddlie, C. (2010). Sage handbook of mixed methods in social &amp; behavioral research (2nd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Tata, S., &amp; Prasad, M. (2015). Solving business problems with unstructured data. IBM Journal of Research and Development, 59(5/6), 1-12. https://doi.org/10.1147/JRD.2015.2459642</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Tavakol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Dennick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(2011). Making sense of Cronbach’s alpha. International Journal of Medical Education, 2, 53-55.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Taylor, J., &amp; Harris, L. (2021). Evolution of AI adoption attitudes over time: A longitudinal study. Journal of Applied Behavioral Science, 57(3), 456-472. https://doi.org/10.1177/00218863211005010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Taylor, J., &amp; Harris, L. (2022). Examining AI implementation strategies across different industries: A comparative analysis. Journal of Applied Management Studies, 30(2), 142-156. https://doi.org/10.1108/JAMS-06-2021-0145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Taylor, J., &amp; Harris, L. (2022). Managing workforce transitions in AI adoption: Challenges and strategies. Journal of Applied Behavioral Science, 58(1), 115-130. https://doi.org/10.1177/00218863211005405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Taylor, J., &amp; Roberts, L. (2021). The role of qualitative research in understanding AI integration. Qualitative Research in Organizations, 22(4), 205-220. https://doi.org/10.1080/0899165X.2021.1882184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Taylor, K., Brown, P., &amp; Green, H. (2022). Streamlining workflows through improved AI usability. Journal of Applied AI, 23(1), 22-36. https://doi.org/10.1016/j.jaai.2022.02.007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Taylor, S., &amp; Todd, P. A. (1995). Understanding information technology usage: A test of competing models. Information Systems Research, 6(2), 144-176. https://doi.org/10.1287/isre.6.2.144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Teddlie, C.,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Tashakkori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(2009). Foundations of mixed methods research: Integrating quantitative and qualitative approaches in the social and behavioral sciences.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Teece, D. J. (2007). Explicating dynamic capabilities: The nature and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microfoundations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of (sustainable) enterprise performance. Strategic Management Journal, 28(13), 1319-1350. https://doi.org/10.1002/smj.640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Teece, D. J. (2014). The Foundations of Enterprise Performance: Dynamic and Ordinary Capabilities in an (Economic) Theory of Firms. Academy of Management Perspectives, 28(4), 328-352. https://doi.org/10.5465/amp.2013.0116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Teece, D. J. (2014). The foundations of enterprise performance: Dynamic and ordinary capabilities in an (economic) theory of firms. Academy of Management Perspectives, 28(4), 328-352. https://doi.org/10.5465/amp.2013.0116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Teece, D. J. (2018). Dynamic capabilities as strategic management. Oxford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Tegmark</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(2017). Life 3.0: Being human in the age of artificial intelligence. Knopf.</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Teixeira, A. A., &amp; Pereira, A. R. (2017). The Digital Transformation of the Industry: Emerging Trends and Best Practices.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Thaler, R. H., &amp; Sunstein, C. R. (2008). Nudge: Improving decisions about health, wealth, and happiness. Yale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Thomas, J., &amp; Harden, A. (2008). Methods for the thematic synthesis of qualitative research in systematic reviews. BMC Medical Research Methodology, 8(1), 45. https://doi.org/10.1186/1471-2288-8-45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Thomas, J., &amp; Harden, A. (2008). Methods for the thematic synthesis of qualitative research in systematic reviews. BMC Medical Research Methodology, 8, 45. https://doi.org/10.1186/1471-2288-8-45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Thorne, S. (2016). Interpretive description: Qualitative research for applied practice (2nd ed.).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Tian, Y., Zhi, H., &amp; Zheng, W. (2018). Cloud-based deployment strategies for scalable IT systems. IEEE Transactions on Cloud Computing, 6(3), 812-821. https://doi.org/10.1109/TCC.2018.2817658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Tidd, J., &amp; Bessant, J. (2014). Managing innovation: Integrating technological, market, and organizational change (6th ed.). Wiley.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Timmermans,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Tavory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 (2012). Theory construction in qualitative research: From grounded theory to abductive analysis. Sociological Theory, 30(3), 167-186. https://doi.org/10.1177/0735275112457918</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Topol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J. (2019). Deep medicine: How artificial intelligence can make healthcare human again. Basic Books.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Tourangeau, R., Rips, L. J.,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Rasinski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A. (2000). The psychology of survey response. Cambridge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Tranfield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Denyer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&amp; Smart, P. (2003). Towards a methodology for developing evidence-informed management knowledge by means of systematic review. British Journal of Management, 14(3), 207-222. https://doi.org/10.1111/1467-8551.00375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Trist, E. L.,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Bamforth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W. (1951). Some social and psychological consequences of the longwall method of coal-getting. Human Relations, 4(3), 3-38. https://doi.org/10.1177/001872675100400301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Trochim, W. M. K., Donnelly, J. P., &amp; Arora, K. M. (2016). Research methods: The essential knowledge base. Cengage Learning.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Tsai, W. (2014). The role of organizational culture in AI adoption: A comparative analysis. Journal of Management, 40(3), 758-774. https://doi.org/10.1177/0149206314527133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Tschang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 T. (2020). Organizational culture and innovation: Why organizational culture matters for the successful adoption of innovation. Journal of Organizational Behavior, 41(5), 512-532. https://doi.org/10.1002/job.2425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Tufekci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Z. (2018). The internet of us: Knowing more and understanding less in the age of big data. W. W. Norton &amp; Company.</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Tullis, T. S., &amp; Albert, B. (2013). Measuring the user experience: Collecting, analyzing, and presenting usability metrics. Morgan Kaufmann.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Tushman, M. L., &amp; O'Reilly, C. A. (1996). Ambidextrous Organizations: Managing Evolutionary and Revolutionary Change. Organization Science, 7(6), 665-684. https://doi.org/10.1287/orsc.7.6.665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Tushman, M. L., &amp; O'Reilly, C. A. (1996). Ambidextrous organizations: Managing evolutionary and revolutionary change. California Management Review, 38(4), 8-30. https://doi.org/10.2307/41165852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Tushman, M. L., &amp; O'Reilly, C. A. (1996). Ambidextrous organizations: Managing evolutionary and revolutionary change. Organization Science, 7(2), 660-683. https://doi.org/10.1287/orsc.7.2.660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Tushman, M. L., &amp; O'Reilly, C. A. (1996). Ambidextrous organizations: Managing evolutionary and revolutionary change. Organization Science, 7(6), 309-327. https://doi.org/10.1287/orsc.7.6.309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Tushman, M. L., &amp; O'Reilly, C. A. (1996). Ambidextrous organizations: Managing evolutionary and revolutionary change. Organization Science, 8(5), 532-550. https://doi.org/10.1287/orsc.8.5.532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Tushman, M. L., &amp; O'Reilly, C. A. (1996). Competing Values Leadership: Creating Value in Organizations. The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Tushman, M. L., &amp; O'Reilly, C. A. (1996). Winning Through Innovation: A Practical Guide to Leading Organizational Change and Renewal.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Tushman, M. L., &amp; O'Reilly, C. A. (1996). Winning through innovation: A practical guide to leading organizational change and renewal.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Tversky, A., &amp; Kahneman, D. (1973). Availability: A heuristic for judging frequency and probability. Cognitive Psychology, 5(2), 207-232.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Tversky, A., &amp; Kahneman, D. (1974). Judgment under uncertainty: Heuristics and biases. Science, 185(4157), 1124-1131.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Tversky, A., &amp; Kahneman, D. (1974). Judgment under uncertainty: Heuristics and biases. Science, 185(4157), 1124-1131. https://doi.org/10.1126/science.185.4157.1124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Van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Doorn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Lemon, K. N., Grewal, D., &amp; Schmidt, J. B. (2017). Customer engagement in service. Journal of Service Research, 20(2), 115-130. https://doi.org/10.1177/1094670516680493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Van de Ven, A. H. (2007). Engaged scholarship: A guide for organizational and social research. Oxford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Van de Ven, A. H., &amp; Poole, M. S. (1995). Explaining Development and Change in Organizations. Academy of Management Review, 20(3), 510-540. https://doi.org/10.5465/amr.1995.9508080320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Van de Ven, A. H., &amp; Poole, M. S. (1995). Explaining development and change in organizations. Academy of Management Review, 20(3), 510-540. https://doi.org/10.5465/amr.1995.9508080267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Van de Ven, A. H., &amp; Poole, M. S. (2005). Alternative approaches for studying organizational change. Organization Studies, 26(9), 1377-1404. https://doi.org/10.1177/0170840605054626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Van den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Hooff</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&amp; De Ridder, J. A. (2004). Knowledge sharing in context: The influence of organizational culture on knowledge sharing. Journal of Knowledge Management, 8(3), 117-130. https://doi.org/10.1108/13673270410552349</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Vanderheiden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C. (2000). The role of accessibility in the universal design of information technology. In Proceedings of the 2000 International Conference on Universal Access. https://doi.org/10.1145/350576.350598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Vaswani,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Shazeer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Parmar, N., &amp; others. (2017). Attention is all you need. Advances in Neural Information Processing Systems, 30. https://arxiv.org/abs/1706.03762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Vaswani,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Shazeer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 Parmar, 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Uszkoreit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Jones, L., Gomez, A. N., ...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Polosukhin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 (2017). Attention is all you need. In Advances in Neural Information Processing Systems (pp. 5998-6008).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Venkatesh, V., &amp; Bala, H. (2008). Technology acceptance model 3 and a research agenda on interventions. Decision Sciences, 39(2), 273-315. https://doi.org/10.1111/j.1540-5915.2008.00192.x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Venkatesh, V., &amp; Davis, F. D. (2000). A theoretical extension of the technology acceptance model: Four longitudinal field studies. Management Science, 46(2), 186-204.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Venkatesh, V., &amp; Davis, F. D. (2000). A theoretical extension of the technology acceptance model: Four longitudinal field studies. Management Science, 46(2), 186-204. https://doi.org/10.1287/mnsc.46.2.186.11926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Venkatesh, V., Morris, M. G., Davis, G. B., &amp; Davis, F. D. (2003). User acceptance of information technology: Toward a unified view. MIS Quarterly, 27(3), 425-478. https://doi.org/10.2307/30036540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Venkatesh, V., Morris, M. G., Davis, G. B., &amp; Davis, F. D. (2003). User acceptance of information technology: Toward a unified view. Management Information Systems Quarterly, 27(3), 425-478. https://doi.org/10.2307/30036540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Venkatesh, V., Morris, M. G., Davis, G. B., &amp; Davis, F. D. (2012). User acceptance of information technology: Toward a unified view. MIS Quarterly, 36(1), 157-178. https://doi.org/10.2307/41410412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Venkatesh, V., Thong, J. Y. L., &amp; Xu, X. (2012). Consumer acceptance and use of information technology: Extending the unified theory of acceptance and use of technology. MIS Quarterly, 36(1), 157-178. https://doi.org/10.2307/41410412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Verhoef, P. C., Lemon, K. N., Parasuraman, 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Roggeveen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Tsiros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Schlesinger, L. A. (2021). Customer experience creation: Determinants, dynamics, and management strategies. Journal of Retailing, 97(4), 601-617. https://doi.org/10.1016/j.jretai.2021.09.003</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Vinodhini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&amp; Chandrasekaran, R. M. (2012). Sentiment analysis and opinion mining: A survey. International Journal of Advanced Research in Computer Science and Software Engineering, 2(6), 282-292.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Voigt, P., &amp; Von dem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Bussche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 (2017). The EU General Data Protection Regulation (GDPR).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Von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Solms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&amp; Van Niekerk, J. (2013). From information security to cyber security. Computers &amp; Security, 38, 97-102. https://doi.org/10.1016/j.cose.2013.04.004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Voss, C. A., Blackmon, K., &amp; Victor, B. (2006). Case studies in operational management.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Vroom, V. H., &amp; Yetton, P. W. (1973). Leadership and decision-making. University of Pittsburgh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W3C. (2018). Web Content Accessibility Guidelines (WCAG) 2.1. World Wide Web Consortium. https://www.w3.org/TR/WCAG21/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W3C. (2018). Web content accessibility guidelines (WCAG) 2.1. World Wide Web Consortium. Retrieved from https://www.w3.org/TR/WCAG21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W3C. (2020). Web Content Accessibility Guidelines (WCAG) 2.1. World Wide Web Consortium. https://www.w3.org/TR/WCAG21/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Wachter, 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Mittelstadt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Floridi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 (2017). Why a right to explanation of automated decision-making does not exist in the General Data Protection Regulation. International Data Privacy Law, 7(2), 76-99. https://doi.org/10.1093/idpl/ipx005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Wackerly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Mendenhall, W.,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Scheaffer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L. (2008). Mathematical statistics with applications (7th ed.). Brooks/Cole.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Wagner, C., &amp; Newell, S. (2004). Social capital and the management of knowledge. Management Learning, 35(4), 425-442. https://doi.org/10.1177/1350507604047385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Wagner, E. L., &amp; Newell, S. (2004). The role of knowledge management in achieving organizational innovation. Journal of Management Studies, 41(2), 306-328. https://doi.org/10.1111/j.1467-6486.2004.00443.x</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Waller, M. A., &amp; Fawcett, S. E. (2013). Data science, predictive analytics, and big data: A revolution that will transform supply chain design and management. Journal of Business Logistics, 34(2), 77-84. https://doi.org/10.1111/jbl.12010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Wamba, S. F., Akter, S., Edwards, A., Chopin, G.,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Gnanzou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(2015). How 'big data' can make big impact: Findings from a systematic review and a longitudinal case study. International Journal of Production Economics, 165, 234-246.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Wamba, S. F., Akter, S., Edwards, A., Chopin, G.,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Gnanzou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D. (2017). How ‘big data’ can make big impact: Findings from a systematic review and a longitudinal case study. International Journal of Production Economics, 165, 234-246. https://doi.org/10.1016/j.ijpe.2014.12.031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Wamba-</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Taguimdje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 L., Wamba, S. F.,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Kamdjoug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R. K.,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Nguegan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A. (2020). Influence of artificial intelligence (AI) on firm performance: The business value of AI-based transformation projects. Business Process Management Journal, 26(7), 1893-1924. https://doi.org/10.1108/BPMJ-10-2019-0411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C. L., &amp; Ahmed, P. K. (2003). The development and validation of the organizational innovativeness construct using confirmatory factor analysis. European Journal of Innovation Management, 6(2), 90-98. https://doi.org/10.1108/14601060310472231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J. (2006). Integration challenges in enterprise systems: A case study. International Journal of Information Management, 26(3), 195-202. https://doi.org/10.1016/j.ijinfomgt.2006.02.007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J. J., &amp; Wang, X. (2018). Exploring the impact of digital transformation on organizational performance. Journal of Business Research, 90, 118-127. https://doi.org/10.1016/j.jbusres.2018.05.001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J., Zhang, Y., &amp; Wu, X. (2019). Navigating interdisciplinary research in AI: Challenges and opportunities. IEEE Transactions on Neural Networks and Learning Systems, 30(8), 2357-2370. https://doi.org/10.1109/TNNLS.2018.2873730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L., Xie, X., &amp; Zhang, H. (2019). The role of moderating factors in AI adoption: A meta-analytic review. Journal of Information Technology, 34(2), 121-137. https://doi.org/10.1177/0268396218822277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X., Sun, J., &amp; Zhao, L. (2021). API compatibility and integration: A comprehensive review. IEEE Access, 9, 104568-104580. https://doi.org/10.1109/ACCESS.2021.3087120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Y. (2020). Continuous learning in the age of AI: The future of professional development. Career Development Quarterly, 68(4), 345-359. https://doi.org/10.1002/cdq.12231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Y., Kung, L. A., Wang, W. Y. C.,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Cegielski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G. (2018). An integrated big data analytics-enabled transformation model: Application to health care. Information &amp; Management, 55(1), 64-79. https://doi.org/10.1016/j.im.2017.04.001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Y., Kung, L., &amp; Byrd, T. A. (2018). Big data analytics: A literature review and agenda for future research. European Journal of Operational Research, 284(3), 723-738. https://doi.org/10.1016/j.ejor.2019.01.004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Y., Kung, L., &amp; Byrd, T. A. (2018). Big data analytics: Understanding its capabilities and potential benefits for healthcare organizations. Health Information Science and Systems, 6(1), 1-8. https://doi.org/10.1186/s13755-018-0252-7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Z., Zhang, H., &amp; Gao, X. (2020). Organizational culture and technology adoption: A study of AI integration. Information Systems Journal, 30(3), 564-586. https://doi.org/10.1111/isj.12256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Wang, Z., Zheng, X., &amp; Li, M. (2021). Barriers and enablers in AI adoption: Perspectives from multiple stakeholders. Journal of Strategic and International Studies, 12(3), 22-35. https://doi.org/10.2139/ssrn.3692091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Ware, C. (2012). Information visualization: Perception for design. Elsevier.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Weber, R., Schiller, M., &amp; Wu, C. (2020). Proactive technical support: Enhancing user experience and system reliability. Information Systems Management, 37(4), 301-315. https://doi.org/10.1080/10580530.2020.1793090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Weick, K. E. (1995). Sensemaking in organizations.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Wells, K. B.,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Sherbourne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Schoenbaum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(2014). Longitudinal studies: An overview. In Handbook of longitudinal research (pp. 3-19). Academic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Werbach, K., &amp; Hunter, D. (2012). For the win: How game thinking can revolutionize your business. Wharton Digital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West, D. M. (2018). The future of work: Robots, AI, and automation. Brookings Institution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West, M. A., &amp; Donovan, J. (2019). Collaborative innovation in organizations: How to improve and sustain performance.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West, S. G. (2019). Longitudinal research: A methodological and practical guide. Sage Publications.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Westerman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Bonnet, D., &amp; McAfee, A. (2014). Leading Digital: Turning Technology into Business Transformation. Harvard Business Review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Westerman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Bonnet, D., &amp; McAfee, A. (2014). Leading digital: Turning technology into business transformation. Harvard Business Review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Westerman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Bonnet, D., &amp; McAfee, A. (2014). The digital advantage: How digital leaders outperform their peers in every industry. MIT Sloan Management Review.</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Westerman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Bonnet, D., &amp; McAfee, A. (2014). The nine elements of digital transformation. MIT Sloan Management Review and Capgemini Consulting. https://sloanreview.mit.edu/projects/the-nine-elements-of-digital-transformation/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Westerman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Bonnet, D., &amp; McAfee, A. (2019). Leading digital: Turning technology into business transformation.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Westin, A. F. (2003). Privacy and freedom. Ig Publishing.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Whetten, D. A. (1989). What constitutes a theoretical contribution? Academy of Management Review, 14(4), 490-495. https://doi.org/10.5465/amr.1989.4308371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White, L., &amp; Green, H. (2023). Optimizing user experience through iterative testing. Journal of Usability Engineering, 40(1), 78-92. https://doi.org/10.1016/j.jue.2023.02.009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Whitman, M.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Mattord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J. (2018). Principles of Information Security (6th ed.). Cengage Learning.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Whitman, M. E.,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Mattord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J. (2018). Principles of information security (6th ed.). Cengage Learning.</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Whittaker, M., Crawford, K.,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Dobbe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Fried, G.,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Kaziunas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E., Mathur, V., West, S. M., Richardson, R., Schultz, J., &amp; Schwartz, O. (2018). AI Now Report 2018. AI Now Institute at New York University. Retrieved from https://ainowinstitute.org/AI_Now_2018_Report.pdf</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Whittlestone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Nyrup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Alexandrova, A., &amp; Dinsmore, C. (2019). The role and limits of principles in AI ethics: Towards a framework for principled AI governance. Proceedings of the 2019 AAAI/ACM Conference on AI, Ethics, and Society, 212-218. https://doi.org/10.1145/3306618.3314245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Wickens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 D. (2008). Engineering psychology and human performance (4th ed.). Pearson.</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Williams, E. (2019). Improving navigation clarity in AI systems: Techniques and strategies. Journal of Technology in Society, 27(2), 88-101. https://doi.org/10.1080/19371614.2019.1627429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Williams, R., &amp; Chen, H. (2021). AI-driven predictive analytics: Enhancing strategic planning and decision-making. Journal of Business Analytics, 22(3), 233-249. https://doi.org/10.1080/21516208.2021.1939241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Williams, R., &amp; Chen, H. (2021). Regional influences on AI adoption: Comparative insights and implications. Journal of Strategic Information Systems, 30(2), 194-209. https://doi.org/10.1016/j.jsis.2021.101698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Williams, R., &amp; Lee, M. (2023). Fostering user engagement through transparent AI communication. Journal of Artificial Intelligence Research, 31(2), 90-106. https://doi.org/10.1016/j.jair.2023.01.003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Williams, R., &amp; Thompson, M. (2021). Key milestones in AI implementation: Insights from longitudinal research. Journal of Technology Transfer, 46(3), 431-448. https://doi.org/10.1007/s10961-020-09845-4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Williams, S., &amp; Johnson, M. (2021). The impact of accessibility on AI adoption: A review of current practices. Journal of Information Technology, 29(3), 145-162. https://doi.org/10.1016/j.jit.2021.03.001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Williams, S., &amp; Taylor, L. (2024). Building trust and transparency in user-AI relationships. Journal of AI and Organizational Behavior, 27(1), 78-92. https://doi.org/10.1016/j.aio.2024.01.006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Wilson, H. J. (2009). The new customer support model. Harvard Business Review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Wilson, H. J., &amp; Daugherty, P. R. (2018). Collaborative intelligence: Humans and AI are joining forces. Harvard Business Review, 96(4), 114-123.</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Wilson, H. J., &amp; Daugherty, P. R. (2018). How AI Will Change the Future of Work. Harvard Business Review, 96(4), 68-77. https://hbr.org/2018/07/how-ai-will-change-the-future-of-work</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Wilson, J., &amp; Thompson, P. (2022). Systematic measurement in AI adoption: Insights from quantitative research. Journal of Data Analytics, 29(1), 101-115. https://doi.org/10.1080/24709454.2022.1894325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Winfield, A. F. T.,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Jirotka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(2018). The IEEE's Ethically Aligned Design: What should we learn? AI &amp; Society, 33(4), 515-520. https://doi.org/10.1007/s00146-018-0840-7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Wright, P. M. (1995). Human resource systems and organizational performance. International Journal of Human Resource Management, 6(1), 66-87. https://doi.org/10.1080/09585199500000041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Xie, J., Liu, Y., &amp; Wang, J. (2019). Scalable Systems for Big Data and AI. Springer.</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Yegidis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L. (2014). Critical analysis of empirical research: Conceptual and methodological considerations. Social Work, 59(2), 93-102. https://doi.org/10.1093/sw/swu014</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Yegidis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L., &amp; Weissman, J. (2017). Social work research and evaluation: Foundations of evidence-based practice (7th ed.). Oxford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Yegidis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B. L., Tenenbaum,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Bogen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K. (2018). Research methods for social workers. Columbia University Press.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Yin, R. K. (2014). Case study research and applications: Design and methods (6th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Yin, R. K. (2018). Case Study Research and Applications: Design and Methods.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Yin, R. K. (2018). Case study research and applications: Design and methods (6th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Yin, R. K. (2018). Case study research and applications: Design and methods (6th ed.). Sage Publications.</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Yin, R. K. (2018). Case study research and applications: Design and methods. SAGE Publications. https://us.sagepub.com/en-us/nam/case-study-research-and-applications/book248512</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Yoo, Y. (2013). The table and the chairs: New directions for design research on information systems and technology. MIS Quarterly, 37(2), 467-488. https://doi.org/10.25300/MISQ/2013/37.2.09</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Yoo, Y., Boland Jr., R. J., Lyytinen, K., &amp; Majchrzak, A. (2010). Organizing for innovation in the digitized world. Organization Science, 21(3), 571-580. https://doi.org/10.1287/orsc.1090.0451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Yoo, Y., Boland, R. J., Lyytinen, K., &amp; Majchrzak, A. (2010). Organizing for innovation in the digitized age. Organization Science, 21(5), 1001-1025. https://doi.org/10.1287/orsc.1090.0496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Young, A., &amp; McElroy, T. (2018). Ethical AI: Balancing Innovation with Data Privacy. Routledge.</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Yukl, G. (2013). Leadership in organizations (8th ed.). Pearson.</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Zarsky</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 Z. (2016). The trouble with algorithms. In The Cambridge Handbook of Surveillance Law (pp. 191-207). Cambridge University Press.</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Zemel</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 S., Beauchamp, J., &amp; Costello, S. (2013). Learning fair representations. In Proceedings of the 30th International Conference on Machine Learning (Vol. 28, pp. 325-333). https://proceedings.mlr.press/v28/zemel13.html</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Zeng, Y. (2018). Data privacy and protection: The role of AI in safeguarding personal information. Journal of Privacy and Confidentiality, 8(2), 91-110. https://doi.org/10.29012/jpc.6765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 Y., &amp; Tan, K. H. (2020). The role of AI in enabling sustainable supply chain practices: A review. International Journal of Production Research, 58(1), 3-19. https://doi.org/10.1080/00207543.2019.1658065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L., Hu, Q., &amp; Liu, J. (2018). Advanced natural language processing and its applications in AI systems. Artificial Intelligence Review, 49(2), 227-250. https://doi.org/10.1007/s10462-017-9544-4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L., Liu, J., &amp; Wang, Z. (2020). Interoperability and integration of AI tools with existing IT systems. Journal of Systems and Software, 170, 110734. https://doi.org/10.1016/j.jss.2020.110734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M., Xu, M., &amp; Hsu, S. (2017). AI and the future of work: A synthesis of recent research and practice. Journal of Strategic and International Studies, 13(4), 88-101. https://doi.org/10.2139/ssrn.3092495</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M., Zhao, Y., &amp; Xu, Y. (2018). Artificial intelligence and the future of work: Insights from a systematic literature review. Journal of Business Research, 90, 293-306. https://doi.org/10.1016/j.jbusres.2018.05.024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P., Dawes, S. S., &amp; R. E. (2015). Information systems and user satisfaction: A review and research agenda. Journal of Management Information Systems, 31(3), 68-95. https://doi.org/10.1080/07421222.2014.1001250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S., Xu, Y., &amp; Zhao, S. (2021). Technological readiness and AI adoption: Empirical evidence from Chinese firms. Technological Forecasting and Social Change, 169, 120821. https://doi.org/10.1016/j.techfore.2021.120821</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S., Zhao, J., &amp; Li, H. (2020). The impact of AI tools on frontline employees: A practical perspective. Journal of Applied Psychology, 105(7), 775-789. https://doi.org/10.1037/apl0000498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X., Xu, W., &amp; Liu, Q. (2020). Scalable artificial intelligence solutions for decision support in large organizations. International Journal of Information Management, 54, 102-115. https://doi.org/10.1016/j.ijinfomgt.2020.102117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X., Zhao, K., &amp; Lu, J. (2020). The impact of IT infrastructure on AI adoption and organizational performance. Information &amp; Management, 57(8), 103336. https://doi.org/10.1016/j.im.2020.103336</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Y., Liu, Y., &amp; Wang, X. (2020). Interoperability and integration of AI tools with existing IT systems. Journal of Systems and Software, 170, 110734. https://doi.org/10.1016/j.jss.2020.110734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Y., Liu, Y., &amp; Wang, X. (2021). Cybersecurity measures for AI-driven applications. Computers &amp; Security, 99, 102044. https://doi.org/10.1016/j.cose.2020.102044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Y., Zhang, X., &amp; Zhang, Y. (2019). High-performance computing for AI applications. Journal of Computer Science and Technology, 34(2), 300-314. https://doi.org/10.1007/s11390-019-1915-7</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Y., Zhao, L., &amp; Wang, L. (2019). The impact of leadership styles on AI adoption in organizations. Leadership &amp; Organization Development Journal, 40(6), 689-702. https://doi.org/10.1108/LODJ-10-2018-0324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Zhang, Z., Song, L., &amp; Li, J. (2019). Scalable machine learning for data science.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Zhao, S., Xu, Y., &amp; Yang, J. (2021). Cloud Computing and Scalability: Advances and Perspectives. Springer.</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Zhao, Y., Liu, C., &amp; Chen, X. (2020). Ensuring data privacy and security in integrated IT systems. Journal of Computer Security, 28(5), 727-748. https://doi.org/10.3233/JCS-200078</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Zhu, H., Wu, S., &amp;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Mingers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J. (2018). AI fairness: From ethical algorithms to AI governance. Proceedings of the 2018 AAAI/ACM Conference on AI, Ethics, and Society, 53-59. https://doi.org/10.1145/3278721.3278745</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Zichermann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 &amp; Cunningham, C. (2011). Gamification by design: Implementing game mechanics in web and mobile apps. O'Reilly Media.</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Zikopoulos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 &amp; Eaton, C. (2011). Understanding Big Data: Analytics for Enterprise Class Hadoop and Streaming Data. McGraw-Hill.</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Zliobaite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 (2017). Measuring discrimination in algorithmic decision making. Data Mining and Knowledge Discovery, 31(4), 1060-1089. https://doi.org/10.1007/s10618-017-0517-4</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Zohar, D. (2021). Continuous learning: Keeping pace with rapid technological advances. Journal of Professional Development, 34(2), 48-60. https://doi.org/10.1080/10791560.2021.1890050</a:t>
            </a:r>
          </a:p>
          <a:p>
            <a:pPr marL="0" marR="0" indent="571500">
              <a:spcBef>
                <a:spcPts val="0"/>
              </a:spcBef>
              <a:spcAft>
                <a:spcPts val="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Zollo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M., &amp; Winter, S. G. (2002). Deliberate learning and the evolution of dynamic capabilities. Organization Science, 13(3), 339-351. https://doi.org/10.1287/orsc.13.3.339.2780</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Zuboff, S. (2019). The Age of Surveillance Capitalism: The Fight for a Human Future at the New Frontier of Power.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PublicAffairs</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p>
          <a:p>
            <a:pPr marL="0" marR="0" indent="571500">
              <a:spcBef>
                <a:spcPts val="0"/>
              </a:spcBef>
              <a:spcAft>
                <a:spcPts val="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Zuboff, S. (2019). The age of surveillance capitalism: The fight for a human future at the new frontier of power.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PublicAffairs</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von der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Gracht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 A. (2012). The Delphi method for forecasting: A co</a:t>
            </a:r>
            <a:endParaRPr lang="en-US" dirty="0"/>
          </a:p>
        </p:txBody>
      </p:sp>
      <p:pic>
        <p:nvPicPr>
          <p:cNvPr id="4" name="Content Placeholder 3" descr="powerpoint-footer.jpg">
            <a:extLst>
              <a:ext uri="{FF2B5EF4-FFF2-40B4-BE49-F238E27FC236}">
                <a16:creationId xmlns:a16="http://schemas.microsoft.com/office/drawing/2014/main" id="{DABF3FD9-F0CE-EB3B-59BE-A6F522C570C6}"/>
              </a:ext>
            </a:extLst>
          </p:cNvPr>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107406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82000" cy="1219200"/>
          </a:xfrm>
        </p:spPr>
        <p:txBody>
          <a:bodyPr>
            <a:normAutofit/>
          </a:bodyPr>
          <a:lstStyle/>
          <a:p>
            <a:endParaRPr lang="en-US" sz="3600" dirty="0"/>
          </a:p>
        </p:txBody>
      </p:sp>
      <p:sp>
        <p:nvSpPr>
          <p:cNvPr id="6" name="Content Placeholder 5"/>
          <p:cNvSpPr>
            <a:spLocks noGrp="1"/>
          </p:cNvSpPr>
          <p:nvPr>
            <p:ph idx="1"/>
          </p:nvPr>
        </p:nvSpPr>
        <p:spPr>
          <a:xfrm>
            <a:off x="457200" y="1600200"/>
            <a:ext cx="8229600" cy="4038601"/>
          </a:xfrm>
        </p:spPr>
        <p:txBody>
          <a:bodyPr>
            <a:normAutofit/>
          </a:bodyPr>
          <a:lstStyle/>
          <a:p>
            <a:r>
              <a:rPr lang="en-US" sz="2800" dirty="0"/>
              <a:t>END </a:t>
            </a:r>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177806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Introduction</a:t>
            </a:r>
          </a:p>
        </p:txBody>
      </p:sp>
      <p:sp>
        <p:nvSpPr>
          <p:cNvPr id="6" name="Content Placeholder 5"/>
          <p:cNvSpPr>
            <a:spLocks noGrp="1"/>
          </p:cNvSpPr>
          <p:nvPr>
            <p:ph idx="1"/>
          </p:nvPr>
        </p:nvSpPr>
        <p:spPr>
          <a:xfrm>
            <a:off x="457200" y="1219200"/>
            <a:ext cx="8229600" cy="4419601"/>
          </a:xfrm>
        </p:spPr>
        <p:txBody>
          <a:bodyPr>
            <a:normAutofit fontScale="77500" lnSpcReduction="20000"/>
          </a:bodyPr>
          <a:lstStyle/>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4.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Conduct a Technology Audit</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Evaluate your current technology stack and assess how AI technologies can complement or enhance existing systems and processes.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5.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Develop a Data Strategy</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Define a comprehensive data strategy that outlines how data will be collected, stored, processed, and analyzed to derive actionable insights.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6.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Select Appropriate AI Technologies</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Choose AI technologies that align with your organization's objectives and capabilities. Consider factors such as scalability, usability, and compatibility with existing systems.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1299777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Introduction</a:t>
            </a:r>
          </a:p>
        </p:txBody>
      </p:sp>
      <p:sp>
        <p:nvSpPr>
          <p:cNvPr id="6" name="Content Placeholder 5"/>
          <p:cNvSpPr>
            <a:spLocks noGrp="1"/>
          </p:cNvSpPr>
          <p:nvPr>
            <p:ph idx="1"/>
          </p:nvPr>
        </p:nvSpPr>
        <p:spPr>
          <a:xfrm>
            <a:off x="457200" y="1219200"/>
            <a:ext cx="8229600" cy="4419601"/>
          </a:xfrm>
        </p:spPr>
        <p:txBody>
          <a:bodyPr>
            <a:normAutofit fontScale="85000" lnSpcReduction="20000"/>
          </a:bodyPr>
          <a:lstStyle/>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7.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Establish Performance Metrics</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Define key performance indicators (KPIs) to measure the success of your AI integration efforts. These metrics should be aligned with your organizational goals and objectives.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8.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Implement Governance and Compliance Measures:</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Develop governance and compliance frameworks to ensure ethical and responsible use of AI technologies. Address concerns related to data privacy, security, and regulatory compliance.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endParaRPr lang="en-US" sz="1800" dirty="0">
              <a:latin typeface="Times New Roman" panose="02020603050405020304" pitchFamily="18"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9.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Provide Training and Support</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Invest in training programs to educate employees on AI technologies and their applications. Provide ongoing support and resources to facilitate adoption and usage.</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endParaRPr lang="en-US" sz="1800" dirty="0">
              <a:latin typeface="Times New Roman" panose="02020603050405020304" pitchFamily="18" charset="0"/>
              <a:ea typeface="等线" panose="02010600030101010101" pitchFamily="2" charset="-122"/>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3812882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600" dirty="0"/>
              <a:t>Introduction</a:t>
            </a:r>
          </a:p>
        </p:txBody>
      </p:sp>
      <p:sp>
        <p:nvSpPr>
          <p:cNvPr id="6" name="Content Placeholder 5"/>
          <p:cNvSpPr>
            <a:spLocks noGrp="1"/>
          </p:cNvSpPr>
          <p:nvPr>
            <p:ph idx="1"/>
          </p:nvPr>
        </p:nvSpPr>
        <p:spPr>
          <a:xfrm>
            <a:off x="457200" y="1219200"/>
            <a:ext cx="8229600" cy="4419601"/>
          </a:xfrm>
        </p:spPr>
        <p:txBody>
          <a:bodyPr>
            <a:normAutofit/>
          </a:bodyPr>
          <a:lstStyle/>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10. </a:t>
            </a:r>
            <a:r>
              <a:rPr lang="en-US" sz="1800" b="1" dirty="0">
                <a:effectLst/>
                <a:latin typeface="Times New Roman" panose="02020603050405020304" pitchFamily="18" charset="0"/>
                <a:ea typeface="等线" panose="02010600030101010101" pitchFamily="2" charset="-122"/>
                <a:cs typeface="Times New Roman" panose="02020603050405020304" pitchFamily="18" charset="0"/>
              </a:rPr>
              <a:t>Monitor and Iterate</a:t>
            </a: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 Continuously monitor the performance and impact of AI integration efforts. Iterate and refine your approach based on feedback and insights gathered from users and stakeholders.</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endParaRPr lang="en-US" sz="1800" dirty="0">
              <a:latin typeface="Times New Roman" panose="02020603050405020304" pitchFamily="18" charset="0"/>
              <a:ea typeface="等线" panose="02010600030101010101" pitchFamily="2" charset="-122"/>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等线" panose="02010600030101010101" pitchFamily="2" charset="-122"/>
                <a:cs typeface="Times New Roman" panose="02020603050405020304" pitchFamily="18" charset="0"/>
              </a:rPr>
              <a:t>By following this checklist, organizations can navigate the complexities of AI integration and harness the full potential of AI technologies to drive innovation and growth.</a:t>
            </a:r>
            <a:endParaRPr lang="en-US" sz="9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pic>
        <p:nvPicPr>
          <p:cNvPr id="7" name="Content Placeholder 3" descr="powerpoint-footer.jpg"/>
          <p:cNvPicPr>
            <a:picLocks noChangeAspect="1"/>
          </p:cNvPicPr>
          <p:nvPr/>
        </p:nvPicPr>
        <p:blipFill>
          <a:blip r:embed="rId2"/>
          <a:stretch>
            <a:fillRect/>
          </a:stretch>
        </p:blipFill>
        <p:spPr>
          <a:xfrm>
            <a:off x="-76200" y="5867401"/>
            <a:ext cx="9257946" cy="990600"/>
          </a:xfrm>
          <a:prstGeom prst="rect">
            <a:avLst/>
          </a:prstGeom>
        </p:spPr>
      </p:pic>
    </p:spTree>
    <p:extLst>
      <p:ext uri="{BB962C8B-B14F-4D97-AF65-F5344CB8AC3E}">
        <p14:creationId xmlns:p14="http://schemas.microsoft.com/office/powerpoint/2010/main" val="997811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954</TotalTime>
  <Words>80335</Words>
  <Application>Microsoft Office PowerPoint</Application>
  <PresentationFormat>On-screen Show (4:3)</PresentationFormat>
  <Paragraphs>2442</Paragraphs>
  <Slides>62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SimSun</vt:lpstr>
      <vt:lpstr>Arial</vt:lpstr>
      <vt:lpstr>Calibri</vt:lpstr>
      <vt:lpstr>Courier New</vt:lpstr>
      <vt:lpstr>Symbol</vt:lpstr>
      <vt:lpstr>Times New Roman</vt:lpstr>
      <vt:lpstr>Wingdings</vt:lpstr>
      <vt:lpstr>Office Theme</vt:lpstr>
      <vt:lpstr>Elevate your Workflow with Tattiana: The Artificial Intelligence Virtual Assistant Of Tomorrow</vt:lpstr>
      <vt:lpstr>Background </vt:lpstr>
      <vt:lpstr>Background </vt:lpstr>
      <vt:lpstr>Background </vt:lpstr>
      <vt:lpstr>Introduction</vt:lpstr>
      <vt:lpstr>Introduction</vt:lpstr>
      <vt:lpstr>Introduction</vt:lpstr>
      <vt:lpstr>Introduction</vt:lpstr>
      <vt:lpstr>Introduction</vt:lpstr>
      <vt:lpstr>Statement of problem </vt:lpstr>
      <vt:lpstr>Statement of problem </vt:lpstr>
      <vt:lpstr>Proposed solutions </vt:lpstr>
      <vt:lpstr>Objectives (General and Specific)</vt:lpstr>
      <vt:lpstr>Scope/Justification</vt:lpstr>
      <vt:lpstr>Literature review </vt:lpstr>
      <vt:lpstr>Literature review </vt:lpstr>
      <vt:lpstr>Literature review </vt:lpstr>
      <vt:lpstr>Literature review </vt:lpstr>
      <vt:lpstr>Literature review </vt:lpstr>
      <vt:lpstr>Literature review </vt:lpstr>
      <vt:lpstr>Literature review </vt:lpstr>
      <vt:lpstr>Literature review </vt:lpstr>
      <vt:lpstr>Literature review </vt:lpstr>
      <vt:lpstr>Literature review </vt:lpstr>
      <vt:lpstr>Literature review </vt:lpstr>
      <vt:lpstr>System methodology</vt:lpstr>
      <vt:lpstr>System methodology</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Analysis and design</vt:lpstr>
      <vt:lpstr>CHAPTER 5  :SYSTEM CODE GENERATION AND TESTING, CONCLUSIONS AND RECOMMENDATIONS</vt:lpstr>
      <vt:lpstr>CHAPTER 5  :SYSTEM CODE GENERATION AND TESTING, CONCLUSIONS AND RECOMMENDATIONS</vt:lpstr>
      <vt:lpstr>CHAPTER 5  :SYSTEM CODE GENERATION AND TESTING, CONCLUSIONS AND RECOMMENDATIONS</vt:lpstr>
      <vt:lpstr>CHAPTER 5  :SYSTEM CODE GENERATION AND TESTING, CONCLUSIONS AND RECOMMENDATIONS</vt:lpstr>
      <vt:lpstr>CHAPTER 5  :SYSTEM CODE GENERATION AND TESTING, CONCLUSIONS AND RECOMMENDATIONS</vt:lpstr>
      <vt:lpstr>CHAPTER 5  :SYSTEM CODE GENERATION AND TESTING, CONCLUSIONS AND RECOMMENDATIONS</vt:lpstr>
      <vt:lpstr>CHAPTER 5  :SYSTEM CODE GENERATION AND TESTING, CONCLUSIONS AND RECOMMENDATIONS</vt:lpstr>
      <vt:lpstr>CHAPTER 5  :SYSTEM CODE GENERATION AND TESTING, CONCLUSIONS AND RECOMMENDATIONS</vt:lpstr>
      <vt:lpstr>CHAPTER 5  :SYSTEM CODE GENERATION AND TESTING, CONCLUSIONS AND RECOMMENDATIONS</vt:lpstr>
      <vt:lpstr>CHAPTER 5  :SYSTEM CODE GENERATION AND TESTING, CONCLUSIONS AND RECOMMENDATIONS</vt:lpstr>
      <vt:lpstr>CHAPTER 5  :SYSTEM CODE GENERATION AND TESTING, CONCLUSIONS AND RECOMMENDATIONS</vt:lpstr>
      <vt:lpstr>CHAPTER 5  :SYSTEM CODE GENERATION AND TESTING, CONCLUSIONS AND RECOMMENDATIONS</vt:lpstr>
      <vt:lpstr>CHAPTER 5  :SYSTEM CODE GENERATION AND TESTING, CONCLUSIONS AND RECOMMENDATIONS</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gitonga.ruchiami</dc:creator>
  <cp:lastModifiedBy>Maxwell Muthui Mwangi</cp:lastModifiedBy>
  <cp:revision>11</cp:revision>
  <dcterms:created xsi:type="dcterms:W3CDTF">2015-02-23T06:25:56Z</dcterms:created>
  <dcterms:modified xsi:type="dcterms:W3CDTF">2024-07-29T12:14:01Z</dcterms:modified>
</cp:coreProperties>
</file>